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92" r:id="rId2"/>
    <p:sldId id="336" r:id="rId3"/>
    <p:sldId id="327" r:id="rId4"/>
    <p:sldId id="335" r:id="rId5"/>
    <p:sldId id="297" r:id="rId6"/>
    <p:sldId id="298" r:id="rId7"/>
    <p:sldId id="303" r:id="rId8"/>
    <p:sldId id="304" r:id="rId9"/>
    <p:sldId id="305" r:id="rId10"/>
    <p:sldId id="306" r:id="rId11"/>
    <p:sldId id="307" r:id="rId12"/>
    <p:sldId id="309" r:id="rId13"/>
    <p:sldId id="308" r:id="rId14"/>
    <p:sldId id="310" r:id="rId15"/>
    <p:sldId id="311" r:id="rId16"/>
    <p:sldId id="312" r:id="rId17"/>
    <p:sldId id="313" r:id="rId18"/>
    <p:sldId id="314" r:id="rId19"/>
    <p:sldId id="315" r:id="rId20"/>
    <p:sldId id="316" r:id="rId21"/>
    <p:sldId id="317" r:id="rId22"/>
    <p:sldId id="318" r:id="rId23"/>
    <p:sldId id="319" r:id="rId24"/>
    <p:sldId id="320" r:id="rId25"/>
    <p:sldId id="321" r:id="rId26"/>
    <p:sldId id="322" r:id="rId27"/>
    <p:sldId id="323" r:id="rId28"/>
    <p:sldId id="324" r:id="rId29"/>
    <p:sldId id="325" r:id="rId30"/>
    <p:sldId id="326" r:id="rId31"/>
    <p:sldId id="328" r:id="rId32"/>
    <p:sldId id="329" r:id="rId33"/>
    <p:sldId id="330" r:id="rId34"/>
    <p:sldId id="331" r:id="rId35"/>
    <p:sldId id="332" r:id="rId36"/>
    <p:sldId id="337" r:id="rId3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B271A"/>
    <a:srgbClr val="FE1B0A"/>
    <a:srgbClr val="7B0000"/>
    <a:srgbClr val="F9D1B6"/>
    <a:srgbClr val="FA0000"/>
    <a:srgbClr val="FF0D0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267" y="5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E33F0A-A3DA-4329-833A-9E5E9877A289}" type="datetimeFigureOut">
              <a:rPr lang="zh-CN" altLang="en-US" smtClean="0"/>
              <a:t>2017/10/28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38DE4-54D9-4D06-B77C-126A0BD74252}" type="slidenum">
              <a:rPr lang="zh-CN" altLang="en-US" smtClean="0"/>
              <a:t>‹#›</a:t>
            </a:fld>
            <a:endParaRPr lang="zh-CN" altLang="en-US"/>
          </a:p>
        </p:txBody>
      </p:sp>
    </p:spTree>
    <p:extLst>
      <p:ext uri="{BB962C8B-B14F-4D97-AF65-F5344CB8AC3E}">
        <p14:creationId xmlns:p14="http://schemas.microsoft.com/office/powerpoint/2010/main" val="1018478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a:t>
            </a:fld>
            <a:endParaRPr lang="zh-CN" altLang="en-US"/>
          </a:p>
        </p:txBody>
      </p:sp>
    </p:spTree>
    <p:extLst>
      <p:ext uri="{BB962C8B-B14F-4D97-AF65-F5344CB8AC3E}">
        <p14:creationId xmlns:p14="http://schemas.microsoft.com/office/powerpoint/2010/main" val="31150707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12</a:t>
            </a:fld>
            <a:endParaRPr lang="zh-CN" altLang="en-US"/>
          </a:p>
        </p:txBody>
      </p:sp>
    </p:spTree>
    <p:extLst>
      <p:ext uri="{BB962C8B-B14F-4D97-AF65-F5344CB8AC3E}">
        <p14:creationId xmlns:p14="http://schemas.microsoft.com/office/powerpoint/2010/main" val="28550322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13</a:t>
            </a:fld>
            <a:endParaRPr lang="zh-CN" altLang="en-US"/>
          </a:p>
        </p:txBody>
      </p:sp>
    </p:spTree>
    <p:extLst>
      <p:ext uri="{BB962C8B-B14F-4D97-AF65-F5344CB8AC3E}">
        <p14:creationId xmlns:p14="http://schemas.microsoft.com/office/powerpoint/2010/main" val="6859201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14</a:t>
            </a:fld>
            <a:endParaRPr lang="zh-CN" altLang="en-US"/>
          </a:p>
        </p:txBody>
      </p:sp>
    </p:spTree>
    <p:extLst>
      <p:ext uri="{BB962C8B-B14F-4D97-AF65-F5344CB8AC3E}">
        <p14:creationId xmlns:p14="http://schemas.microsoft.com/office/powerpoint/2010/main" val="33399073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15</a:t>
            </a:fld>
            <a:endParaRPr lang="zh-CN" altLang="en-US"/>
          </a:p>
        </p:txBody>
      </p:sp>
    </p:spTree>
    <p:extLst>
      <p:ext uri="{BB962C8B-B14F-4D97-AF65-F5344CB8AC3E}">
        <p14:creationId xmlns:p14="http://schemas.microsoft.com/office/powerpoint/2010/main" val="29952492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16</a:t>
            </a:fld>
            <a:endParaRPr lang="zh-CN" altLang="en-US"/>
          </a:p>
        </p:txBody>
      </p:sp>
    </p:spTree>
    <p:extLst>
      <p:ext uri="{BB962C8B-B14F-4D97-AF65-F5344CB8AC3E}">
        <p14:creationId xmlns:p14="http://schemas.microsoft.com/office/powerpoint/2010/main" val="22101741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17</a:t>
            </a:fld>
            <a:endParaRPr lang="zh-CN" altLang="en-US"/>
          </a:p>
        </p:txBody>
      </p:sp>
    </p:spTree>
    <p:extLst>
      <p:ext uri="{BB962C8B-B14F-4D97-AF65-F5344CB8AC3E}">
        <p14:creationId xmlns:p14="http://schemas.microsoft.com/office/powerpoint/2010/main" val="38661408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18</a:t>
            </a:fld>
            <a:endParaRPr lang="zh-CN" altLang="en-US"/>
          </a:p>
        </p:txBody>
      </p:sp>
    </p:spTree>
    <p:extLst>
      <p:ext uri="{BB962C8B-B14F-4D97-AF65-F5344CB8AC3E}">
        <p14:creationId xmlns:p14="http://schemas.microsoft.com/office/powerpoint/2010/main" val="36094782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19</a:t>
            </a:fld>
            <a:endParaRPr lang="zh-CN" altLang="en-US"/>
          </a:p>
        </p:txBody>
      </p:sp>
    </p:spTree>
    <p:extLst>
      <p:ext uri="{BB962C8B-B14F-4D97-AF65-F5344CB8AC3E}">
        <p14:creationId xmlns:p14="http://schemas.microsoft.com/office/powerpoint/2010/main" val="20575491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20</a:t>
            </a:fld>
            <a:endParaRPr lang="zh-CN" altLang="en-US"/>
          </a:p>
        </p:txBody>
      </p:sp>
    </p:spTree>
    <p:extLst>
      <p:ext uri="{BB962C8B-B14F-4D97-AF65-F5344CB8AC3E}">
        <p14:creationId xmlns:p14="http://schemas.microsoft.com/office/powerpoint/2010/main" val="40931414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21</a:t>
            </a:fld>
            <a:endParaRPr lang="zh-CN" altLang="en-US"/>
          </a:p>
        </p:txBody>
      </p:sp>
    </p:spTree>
    <p:extLst>
      <p:ext uri="{BB962C8B-B14F-4D97-AF65-F5344CB8AC3E}">
        <p14:creationId xmlns:p14="http://schemas.microsoft.com/office/powerpoint/2010/main" val="3840740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3</a:t>
            </a:fld>
            <a:endParaRPr lang="zh-CN" altLang="en-US"/>
          </a:p>
        </p:txBody>
      </p:sp>
    </p:spTree>
    <p:extLst>
      <p:ext uri="{BB962C8B-B14F-4D97-AF65-F5344CB8AC3E}">
        <p14:creationId xmlns:p14="http://schemas.microsoft.com/office/powerpoint/2010/main" val="35786073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22</a:t>
            </a:fld>
            <a:endParaRPr lang="zh-CN" altLang="en-US"/>
          </a:p>
        </p:txBody>
      </p:sp>
    </p:spTree>
    <p:extLst>
      <p:ext uri="{BB962C8B-B14F-4D97-AF65-F5344CB8AC3E}">
        <p14:creationId xmlns:p14="http://schemas.microsoft.com/office/powerpoint/2010/main" val="14216317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23</a:t>
            </a:fld>
            <a:endParaRPr lang="zh-CN" altLang="en-US"/>
          </a:p>
        </p:txBody>
      </p:sp>
    </p:spTree>
    <p:extLst>
      <p:ext uri="{BB962C8B-B14F-4D97-AF65-F5344CB8AC3E}">
        <p14:creationId xmlns:p14="http://schemas.microsoft.com/office/powerpoint/2010/main" val="34390701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24</a:t>
            </a:fld>
            <a:endParaRPr lang="zh-CN" altLang="en-US"/>
          </a:p>
        </p:txBody>
      </p:sp>
    </p:spTree>
    <p:extLst>
      <p:ext uri="{BB962C8B-B14F-4D97-AF65-F5344CB8AC3E}">
        <p14:creationId xmlns:p14="http://schemas.microsoft.com/office/powerpoint/2010/main" val="2317565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25</a:t>
            </a:fld>
            <a:endParaRPr lang="zh-CN" altLang="en-US"/>
          </a:p>
        </p:txBody>
      </p:sp>
    </p:spTree>
    <p:extLst>
      <p:ext uri="{BB962C8B-B14F-4D97-AF65-F5344CB8AC3E}">
        <p14:creationId xmlns:p14="http://schemas.microsoft.com/office/powerpoint/2010/main" val="3023545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26</a:t>
            </a:fld>
            <a:endParaRPr lang="zh-CN" altLang="en-US"/>
          </a:p>
        </p:txBody>
      </p:sp>
    </p:spTree>
    <p:extLst>
      <p:ext uri="{BB962C8B-B14F-4D97-AF65-F5344CB8AC3E}">
        <p14:creationId xmlns:p14="http://schemas.microsoft.com/office/powerpoint/2010/main" val="12179860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27</a:t>
            </a:fld>
            <a:endParaRPr lang="zh-CN" altLang="en-US"/>
          </a:p>
        </p:txBody>
      </p:sp>
    </p:spTree>
    <p:extLst>
      <p:ext uri="{BB962C8B-B14F-4D97-AF65-F5344CB8AC3E}">
        <p14:creationId xmlns:p14="http://schemas.microsoft.com/office/powerpoint/2010/main" val="19338230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28</a:t>
            </a:fld>
            <a:endParaRPr lang="zh-CN" altLang="en-US"/>
          </a:p>
        </p:txBody>
      </p:sp>
    </p:spTree>
    <p:extLst>
      <p:ext uri="{BB962C8B-B14F-4D97-AF65-F5344CB8AC3E}">
        <p14:creationId xmlns:p14="http://schemas.microsoft.com/office/powerpoint/2010/main" val="873153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29</a:t>
            </a:fld>
            <a:endParaRPr lang="zh-CN" altLang="en-US"/>
          </a:p>
        </p:txBody>
      </p:sp>
    </p:spTree>
    <p:extLst>
      <p:ext uri="{BB962C8B-B14F-4D97-AF65-F5344CB8AC3E}">
        <p14:creationId xmlns:p14="http://schemas.microsoft.com/office/powerpoint/2010/main" val="23447634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30</a:t>
            </a:fld>
            <a:endParaRPr lang="zh-CN" altLang="en-US"/>
          </a:p>
        </p:txBody>
      </p:sp>
    </p:spTree>
    <p:extLst>
      <p:ext uri="{BB962C8B-B14F-4D97-AF65-F5344CB8AC3E}">
        <p14:creationId xmlns:p14="http://schemas.microsoft.com/office/powerpoint/2010/main" val="36257851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31</a:t>
            </a:fld>
            <a:endParaRPr lang="zh-CN" altLang="en-US"/>
          </a:p>
        </p:txBody>
      </p:sp>
    </p:spTree>
    <p:extLst>
      <p:ext uri="{BB962C8B-B14F-4D97-AF65-F5344CB8AC3E}">
        <p14:creationId xmlns:p14="http://schemas.microsoft.com/office/powerpoint/2010/main" val="36997399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4</a:t>
            </a:fld>
            <a:endParaRPr lang="zh-CN" altLang="en-US"/>
          </a:p>
        </p:txBody>
      </p:sp>
    </p:spTree>
    <p:extLst>
      <p:ext uri="{BB962C8B-B14F-4D97-AF65-F5344CB8AC3E}">
        <p14:creationId xmlns:p14="http://schemas.microsoft.com/office/powerpoint/2010/main" val="21334703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32</a:t>
            </a:fld>
            <a:endParaRPr lang="zh-CN" altLang="en-US"/>
          </a:p>
        </p:txBody>
      </p:sp>
    </p:spTree>
    <p:extLst>
      <p:ext uri="{BB962C8B-B14F-4D97-AF65-F5344CB8AC3E}">
        <p14:creationId xmlns:p14="http://schemas.microsoft.com/office/powerpoint/2010/main" val="16588734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33</a:t>
            </a:fld>
            <a:endParaRPr lang="zh-CN" altLang="en-US"/>
          </a:p>
        </p:txBody>
      </p:sp>
    </p:spTree>
    <p:extLst>
      <p:ext uri="{BB962C8B-B14F-4D97-AF65-F5344CB8AC3E}">
        <p14:creationId xmlns:p14="http://schemas.microsoft.com/office/powerpoint/2010/main" val="33555081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34</a:t>
            </a:fld>
            <a:endParaRPr lang="zh-CN" altLang="en-US"/>
          </a:p>
        </p:txBody>
      </p:sp>
    </p:spTree>
    <p:extLst>
      <p:ext uri="{BB962C8B-B14F-4D97-AF65-F5344CB8AC3E}">
        <p14:creationId xmlns:p14="http://schemas.microsoft.com/office/powerpoint/2010/main" val="9299791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35</a:t>
            </a:fld>
            <a:endParaRPr lang="zh-CN" altLang="en-US"/>
          </a:p>
        </p:txBody>
      </p:sp>
    </p:spTree>
    <p:extLst>
      <p:ext uri="{BB962C8B-B14F-4D97-AF65-F5344CB8AC3E}">
        <p14:creationId xmlns:p14="http://schemas.microsoft.com/office/powerpoint/2010/main" val="21989606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幻灯片图像占位符 1">
            <a:extLst>
              <a:ext uri="{FF2B5EF4-FFF2-40B4-BE49-F238E27FC236}">
                <a16:creationId xmlns:a16="http://schemas.microsoft.com/office/drawing/2014/main" id="{4C5E34AC-0BF7-43D9-A0B9-E96292D9F0EE}"/>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5539" name="备注占位符 2">
            <a:extLst>
              <a:ext uri="{FF2B5EF4-FFF2-40B4-BE49-F238E27FC236}">
                <a16:creationId xmlns:a16="http://schemas.microsoft.com/office/drawing/2014/main" id="{9237A050-C619-4635-A18B-5A6F4DDA7B4E}"/>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zh-CN" altLang="en-US"/>
          </a:p>
        </p:txBody>
      </p:sp>
      <p:sp>
        <p:nvSpPr>
          <p:cNvPr id="65540" name="灯片编号占位符 3">
            <a:extLst>
              <a:ext uri="{FF2B5EF4-FFF2-40B4-BE49-F238E27FC236}">
                <a16:creationId xmlns:a16="http://schemas.microsoft.com/office/drawing/2014/main" id="{25338427-5505-474A-8570-CFA4A282E026}"/>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fld id="{CEB8634C-8DE9-40A1-B332-F62F6CB0E569}" type="slidenum">
              <a:rPr lang="zh-CN" altLang="en-US">
                <a:ea typeface="微软雅黑" panose="020B0503020204020204" pitchFamily="34" charset="-122"/>
              </a:rPr>
              <a:pPr/>
              <a:t>36</a:t>
            </a:fld>
            <a:endParaRPr lang="zh-CN" altLang="en-US">
              <a:ea typeface="微软雅黑" panose="020B0503020204020204" pitchFamily="34" charset="-122"/>
            </a:endParaRPr>
          </a:p>
        </p:txBody>
      </p:sp>
    </p:spTree>
    <p:extLst>
      <p:ext uri="{BB962C8B-B14F-4D97-AF65-F5344CB8AC3E}">
        <p14:creationId xmlns:p14="http://schemas.microsoft.com/office/powerpoint/2010/main" val="36085449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6</a:t>
            </a:fld>
            <a:endParaRPr lang="zh-CN" altLang="en-US"/>
          </a:p>
        </p:txBody>
      </p:sp>
    </p:spTree>
    <p:extLst>
      <p:ext uri="{BB962C8B-B14F-4D97-AF65-F5344CB8AC3E}">
        <p14:creationId xmlns:p14="http://schemas.microsoft.com/office/powerpoint/2010/main" val="34507679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7</a:t>
            </a:fld>
            <a:endParaRPr lang="zh-CN" altLang="en-US"/>
          </a:p>
        </p:txBody>
      </p:sp>
    </p:spTree>
    <p:extLst>
      <p:ext uri="{BB962C8B-B14F-4D97-AF65-F5344CB8AC3E}">
        <p14:creationId xmlns:p14="http://schemas.microsoft.com/office/powerpoint/2010/main" val="7086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8</a:t>
            </a:fld>
            <a:endParaRPr lang="zh-CN" altLang="en-US"/>
          </a:p>
        </p:txBody>
      </p:sp>
    </p:spTree>
    <p:extLst>
      <p:ext uri="{BB962C8B-B14F-4D97-AF65-F5344CB8AC3E}">
        <p14:creationId xmlns:p14="http://schemas.microsoft.com/office/powerpoint/2010/main" val="8736002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9</a:t>
            </a:fld>
            <a:endParaRPr lang="zh-CN" altLang="en-US"/>
          </a:p>
        </p:txBody>
      </p:sp>
    </p:spTree>
    <p:extLst>
      <p:ext uri="{BB962C8B-B14F-4D97-AF65-F5344CB8AC3E}">
        <p14:creationId xmlns:p14="http://schemas.microsoft.com/office/powerpoint/2010/main" val="36652188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10</a:t>
            </a:fld>
            <a:endParaRPr lang="zh-CN" altLang="en-US"/>
          </a:p>
        </p:txBody>
      </p:sp>
    </p:spTree>
    <p:extLst>
      <p:ext uri="{BB962C8B-B14F-4D97-AF65-F5344CB8AC3E}">
        <p14:creationId xmlns:p14="http://schemas.microsoft.com/office/powerpoint/2010/main" val="1155823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8438DE4-54D9-4D06-B77C-126A0BD74252}" type="slidenum">
              <a:rPr lang="zh-CN" altLang="en-US" smtClean="0"/>
              <a:t>11</a:t>
            </a:fld>
            <a:endParaRPr lang="zh-CN" altLang="en-US"/>
          </a:p>
        </p:txBody>
      </p:sp>
    </p:spTree>
    <p:extLst>
      <p:ext uri="{BB962C8B-B14F-4D97-AF65-F5344CB8AC3E}">
        <p14:creationId xmlns:p14="http://schemas.microsoft.com/office/powerpoint/2010/main" val="3299108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93EA799-5BFD-4D19-AB7F-7F90D526DD07}"/>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8B7CEF8-236B-4BBB-B9C7-20BD69572E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FD3C7323-0C07-48D1-9FB7-11CF810F8F4C}"/>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5" name="页脚占位符 4">
            <a:extLst>
              <a:ext uri="{FF2B5EF4-FFF2-40B4-BE49-F238E27FC236}">
                <a16:creationId xmlns:a16="http://schemas.microsoft.com/office/drawing/2014/main" id="{8FCB829E-D641-456D-A1CC-44CC41C88CA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E3F622E-CF8E-460F-9E45-A47813E34662}"/>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99943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411A2A-2865-4FD3-BEA5-E7B2DF007A8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D777220-235B-403D-B814-816E5965DEA9}"/>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B6D823D5-FF24-426C-94ED-C7EA0D8F3A29}"/>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5" name="页脚占位符 4">
            <a:extLst>
              <a:ext uri="{FF2B5EF4-FFF2-40B4-BE49-F238E27FC236}">
                <a16:creationId xmlns:a16="http://schemas.microsoft.com/office/drawing/2014/main" id="{D0394303-8EED-48BE-966C-B4B0FE9998A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2588B8F-C6E9-4D2F-933A-DF1821C3417D}"/>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16568852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02E13F91-4D93-454E-9BBC-AEA3735708C4}"/>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5405AFCE-F433-41F1-93BC-E6532B1A0BA3}"/>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72E35483-18E1-45A5-8C69-DF32AC0A0512}"/>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5" name="页脚占位符 4">
            <a:extLst>
              <a:ext uri="{FF2B5EF4-FFF2-40B4-BE49-F238E27FC236}">
                <a16:creationId xmlns:a16="http://schemas.microsoft.com/office/drawing/2014/main" id="{F80889FC-FB52-42A4-9E2D-3072F260F84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28F2B5F-CCF9-4E76-B762-8DB9090D2E56}"/>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13882923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6365984"/>
      </p:ext>
    </p:extLst>
  </p:cSld>
  <p:clrMapOvr>
    <a:masterClrMapping/>
  </p:clrMapOvr>
  <p:transition spd="slow"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C04435-D94E-4207-BA0B-3B210F55480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AF39306-65CE-4E31-BB0E-6161AAF08D3F}"/>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4AB42ABB-03D3-4E11-9808-5185EFB37260}"/>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5" name="页脚占位符 4">
            <a:extLst>
              <a:ext uri="{FF2B5EF4-FFF2-40B4-BE49-F238E27FC236}">
                <a16:creationId xmlns:a16="http://schemas.microsoft.com/office/drawing/2014/main" id="{7F33DB7A-0211-460E-B685-E35EF8ACB8C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AE9BBB8-AC91-4B2C-93FB-C6E607C1DEAB}"/>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24392109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7016C4-9B5A-461C-8D31-0E704FAA84C3}"/>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604EAD8D-8EF2-40B2-B0AC-AA2D7FFFE7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62FC09CE-DC9F-4469-A00B-21D80C55550C}"/>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5" name="页脚占位符 4">
            <a:extLst>
              <a:ext uri="{FF2B5EF4-FFF2-40B4-BE49-F238E27FC236}">
                <a16:creationId xmlns:a16="http://schemas.microsoft.com/office/drawing/2014/main" id="{BB37B3A3-1286-4C94-AB6D-7EEAA16FA0A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9127C4-79EB-4684-92D0-8168CF4AC7D9}"/>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15946676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93A28F-7E3C-4588-90C8-959022BB74B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BDFA4E-91B9-475F-B354-1F2685DE74A1}"/>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A110537C-DD0E-4B6C-AED6-360DD2B79C0B}"/>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88F56247-3AD1-4A4A-A4D2-1193A9F874BD}"/>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6" name="页脚占位符 5">
            <a:extLst>
              <a:ext uri="{FF2B5EF4-FFF2-40B4-BE49-F238E27FC236}">
                <a16:creationId xmlns:a16="http://schemas.microsoft.com/office/drawing/2014/main" id="{73E49BAA-B1A7-4679-842B-D6B3A2BB59A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6D18EC5-8748-4D10-AC14-6D07B61C397B}"/>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1307350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159A13-B6E9-4C14-878F-0A942BD47B88}"/>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C7A5F338-F82C-4F18-8EF7-01A8C13AF0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id="{61F1A4A9-456C-451D-BC59-A74E2C46F8E5}"/>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41C84EA9-0C85-44B1-B109-3A01D8D3F9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id="{6E0E1D52-4C28-48C5-8F11-05885B7A9052}"/>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625959E4-0746-4F10-8470-4448A5F6BF67}"/>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8" name="页脚占位符 7">
            <a:extLst>
              <a:ext uri="{FF2B5EF4-FFF2-40B4-BE49-F238E27FC236}">
                <a16:creationId xmlns:a16="http://schemas.microsoft.com/office/drawing/2014/main" id="{9F434F6B-A3AF-4FD0-ABDF-0DD215A0579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9ADDC0D1-C6F3-4412-825F-220E52C87A2F}"/>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3176413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F6E4DEE-D82C-493F-8C77-2D101535383F}"/>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7CDBDADC-1C9F-42B5-A0B9-CCAE788342BB}"/>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4" name="页脚占位符 3">
            <a:extLst>
              <a:ext uri="{FF2B5EF4-FFF2-40B4-BE49-F238E27FC236}">
                <a16:creationId xmlns:a16="http://schemas.microsoft.com/office/drawing/2014/main" id="{0C3A3AF3-82A0-4887-820D-506F0F969B14}"/>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675D892-6E34-4105-8359-BC208C7FF0AD}"/>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1214415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B413BAF-1850-4152-90E8-E71B7DA6B456}"/>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3" name="页脚占位符 2">
            <a:extLst>
              <a:ext uri="{FF2B5EF4-FFF2-40B4-BE49-F238E27FC236}">
                <a16:creationId xmlns:a16="http://schemas.microsoft.com/office/drawing/2014/main" id="{F06702BE-0D10-4F44-B218-C2309A9538A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4510E09-09B2-40BA-A235-F7D9F76DA3CA}"/>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3912710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95768B-E6B1-4725-BA7C-4CA770DC288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8BA54D61-30FF-440C-AB41-CEDB7F7BB8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B927DD4A-207A-4A43-ACA6-E5AE7D2A6C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0DD99F25-36EB-4F64-A654-0793333403F9}"/>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6" name="页脚占位符 5">
            <a:extLst>
              <a:ext uri="{FF2B5EF4-FFF2-40B4-BE49-F238E27FC236}">
                <a16:creationId xmlns:a16="http://schemas.microsoft.com/office/drawing/2014/main" id="{33C76736-FE0A-450D-AC9B-88E8D09BEB9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9E6E0DB-2C6D-4B6E-8E36-92BCF483CF75}"/>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4273984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ABB7901-6D9C-416B-A3EC-2D181382315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E532EED-2FE4-4841-B982-98FDD853DA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ED734004-4D82-4899-9F6A-06CC3534A5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id="{79B47C24-9ADE-452D-9B5E-1A78F3764959}"/>
              </a:ext>
            </a:extLst>
          </p:cNvPr>
          <p:cNvSpPr>
            <a:spLocks noGrp="1"/>
          </p:cNvSpPr>
          <p:nvPr>
            <p:ph type="dt" sz="half" idx="10"/>
          </p:nvPr>
        </p:nvSpPr>
        <p:spPr/>
        <p:txBody>
          <a:bodyPr/>
          <a:lstStyle/>
          <a:p>
            <a:fld id="{23B1BC9D-4A87-4089-BF4E-BD3EE72A6CBE}" type="datetimeFigureOut">
              <a:rPr lang="zh-CN" altLang="en-US" smtClean="0"/>
              <a:t>2017/10/28</a:t>
            </a:fld>
            <a:endParaRPr lang="zh-CN" altLang="en-US"/>
          </a:p>
        </p:txBody>
      </p:sp>
      <p:sp>
        <p:nvSpPr>
          <p:cNvPr id="6" name="页脚占位符 5">
            <a:extLst>
              <a:ext uri="{FF2B5EF4-FFF2-40B4-BE49-F238E27FC236}">
                <a16:creationId xmlns:a16="http://schemas.microsoft.com/office/drawing/2014/main" id="{2969AD59-8706-4015-B14F-DD515EE9D19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FBB9792F-29F1-48BF-BA7B-700C45F67929}"/>
              </a:ext>
            </a:extLst>
          </p:cNvPr>
          <p:cNvSpPr>
            <a:spLocks noGrp="1"/>
          </p:cNvSpPr>
          <p:nvPr>
            <p:ph type="sldNum" sz="quarter" idx="12"/>
          </p:nvPr>
        </p:nvSpPr>
        <p:spPr/>
        <p:txBody>
          <a:body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24910805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66F2C21-6B4E-4CF0-9276-4BC661A5C4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5ADED1C4-45A8-4FED-B736-65C9109721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11FAA89E-217E-4877-AA8C-B2C91FB5FE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B1BC9D-4A87-4089-BF4E-BD3EE72A6CBE}" type="datetimeFigureOut">
              <a:rPr lang="zh-CN" altLang="en-US" smtClean="0"/>
              <a:t>2017/10/28</a:t>
            </a:fld>
            <a:endParaRPr lang="zh-CN" altLang="en-US"/>
          </a:p>
        </p:txBody>
      </p:sp>
      <p:sp>
        <p:nvSpPr>
          <p:cNvPr id="5" name="页脚占位符 4">
            <a:extLst>
              <a:ext uri="{FF2B5EF4-FFF2-40B4-BE49-F238E27FC236}">
                <a16:creationId xmlns:a16="http://schemas.microsoft.com/office/drawing/2014/main" id="{564684A1-F6DC-439B-A82C-7A42470E06F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A336486-12DB-4590-A461-CC6F75EFA6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775B31-A0F4-4760-B99B-5971BD257936}" type="slidenum">
              <a:rPr lang="zh-CN" altLang="en-US" smtClean="0"/>
              <a:t>‹#›</a:t>
            </a:fld>
            <a:endParaRPr lang="zh-CN" altLang="en-US"/>
          </a:p>
        </p:txBody>
      </p:sp>
    </p:spTree>
    <p:extLst>
      <p:ext uri="{BB962C8B-B14F-4D97-AF65-F5344CB8AC3E}">
        <p14:creationId xmlns:p14="http://schemas.microsoft.com/office/powerpoint/2010/main" val="10185953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3.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notesSlide" Target="../notesSlides/notesSlide30.xml"/><Relationship Id="rId5" Type="http://schemas.openxmlformats.org/officeDocument/2006/relationships/slideLayout" Target="../slideLayouts/slideLayout2.xml"/><Relationship Id="rId4" Type="http://schemas.openxmlformats.org/officeDocument/2006/relationships/tags" Target="../tags/tag4.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69C3F9A0-FA76-4517-8C7C-766EC7E24F4F}"/>
              </a:ext>
            </a:extLst>
          </p:cNvPr>
          <p:cNvSpPr txBox="1"/>
          <p:nvPr/>
        </p:nvSpPr>
        <p:spPr>
          <a:xfrm>
            <a:off x="2485983" y="2551037"/>
            <a:ext cx="7564583" cy="707886"/>
          </a:xfrm>
          <a:prstGeom prst="rect">
            <a:avLst/>
          </a:prstGeom>
          <a:noFill/>
        </p:spPr>
        <p:txBody>
          <a:bodyPr wrap="square" rtlCol="0">
            <a:spAutoFit/>
          </a:bodyPr>
          <a:lstStyle/>
          <a:p>
            <a:r>
              <a:rPr lang="zh-CN" altLang="en-US" sz="4000" b="1" dirty="0">
                <a:solidFill>
                  <a:srgbClr val="FF0000"/>
                </a:solidFill>
                <a:latin typeface="微软雅黑" panose="020B0503020204020204" pitchFamily="34" charset="-122"/>
                <a:ea typeface="微软雅黑" panose="020B0503020204020204" pitchFamily="34" charset="-122"/>
              </a:rPr>
              <a:t>新时代</a:t>
            </a:r>
            <a:r>
              <a:rPr lang="en-US" altLang="zh-CN" sz="4000" b="1" dirty="0">
                <a:solidFill>
                  <a:srgbClr val="FF0000"/>
                </a:solidFill>
                <a:latin typeface="微软雅黑" panose="020B0503020204020204" pitchFamily="34" charset="-122"/>
                <a:ea typeface="微软雅黑" panose="020B0503020204020204" pitchFamily="34" charset="-122"/>
              </a:rPr>
              <a:t>	</a:t>
            </a:r>
            <a:r>
              <a:rPr lang="zh-CN" altLang="en-US" sz="4000" b="1" dirty="0">
                <a:solidFill>
                  <a:srgbClr val="FF0000"/>
                </a:solidFill>
                <a:latin typeface="微软雅黑" panose="020B0503020204020204" pitchFamily="34" charset="-122"/>
                <a:ea typeface="微软雅黑" panose="020B0503020204020204" pitchFamily="34" charset="-122"/>
              </a:rPr>
              <a:t>新使命</a:t>
            </a:r>
            <a:r>
              <a:rPr lang="en-US" altLang="zh-CN" sz="4000" b="1" dirty="0">
                <a:solidFill>
                  <a:srgbClr val="FF0000"/>
                </a:solidFill>
                <a:latin typeface="微软雅黑" panose="020B0503020204020204" pitchFamily="34" charset="-122"/>
                <a:ea typeface="微软雅黑" panose="020B0503020204020204" pitchFamily="34" charset="-122"/>
              </a:rPr>
              <a:t>	</a:t>
            </a:r>
            <a:r>
              <a:rPr lang="zh-CN" altLang="en-US" sz="4000" b="1" dirty="0">
                <a:solidFill>
                  <a:srgbClr val="FF0000"/>
                </a:solidFill>
                <a:latin typeface="微软雅黑" panose="020B0503020204020204" pitchFamily="34" charset="-122"/>
                <a:ea typeface="微软雅黑" panose="020B0503020204020204" pitchFamily="34" charset="-122"/>
              </a:rPr>
              <a:t>新思想</a:t>
            </a:r>
            <a:r>
              <a:rPr lang="en-US" altLang="zh-CN" sz="4000" b="1" dirty="0">
                <a:solidFill>
                  <a:srgbClr val="FF0000"/>
                </a:solidFill>
                <a:latin typeface="微软雅黑" panose="020B0503020204020204" pitchFamily="34" charset="-122"/>
                <a:ea typeface="微软雅黑" panose="020B0503020204020204" pitchFamily="34" charset="-122"/>
              </a:rPr>
              <a:t>	</a:t>
            </a:r>
            <a:r>
              <a:rPr lang="zh-CN" altLang="en-US" sz="4000" b="1" dirty="0">
                <a:solidFill>
                  <a:srgbClr val="FF0000"/>
                </a:solidFill>
                <a:latin typeface="微软雅黑" panose="020B0503020204020204" pitchFamily="34" charset="-122"/>
                <a:ea typeface="微软雅黑" panose="020B0503020204020204" pitchFamily="34" charset="-122"/>
              </a:rPr>
              <a:t>新征程</a:t>
            </a:r>
            <a:r>
              <a:rPr lang="en-US" altLang="zh-CN" dirty="0"/>
              <a:t>	</a:t>
            </a:r>
            <a:endParaRPr lang="zh-CN" altLang="en-US" dirty="0"/>
          </a:p>
        </p:txBody>
      </p:sp>
      <p:cxnSp>
        <p:nvCxnSpPr>
          <p:cNvPr id="4" name="直接连接符 3">
            <a:extLst>
              <a:ext uri="{FF2B5EF4-FFF2-40B4-BE49-F238E27FC236}">
                <a16:creationId xmlns:a16="http://schemas.microsoft.com/office/drawing/2014/main" id="{180F7180-5A17-437A-A65E-0DEA5A24B681}"/>
              </a:ext>
            </a:extLst>
          </p:cNvPr>
          <p:cNvCxnSpPr>
            <a:cxnSpLocks/>
          </p:cNvCxnSpPr>
          <p:nvPr/>
        </p:nvCxnSpPr>
        <p:spPr>
          <a:xfrm flipV="1">
            <a:off x="2513693" y="3343562"/>
            <a:ext cx="7335982" cy="32541"/>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9D98C20A-C909-40A7-ABA1-564F2FFCFE4E}"/>
              </a:ext>
            </a:extLst>
          </p:cNvPr>
          <p:cNvSpPr txBox="1"/>
          <p:nvPr/>
        </p:nvSpPr>
        <p:spPr>
          <a:xfrm>
            <a:off x="4694308" y="3444471"/>
            <a:ext cx="5032862" cy="584775"/>
          </a:xfrm>
          <a:prstGeom prst="rect">
            <a:avLst/>
          </a:prstGeom>
          <a:noFill/>
        </p:spPr>
        <p:txBody>
          <a:bodyPr wrap="square" rtlCol="0">
            <a:spAutoFit/>
          </a:bodyPr>
          <a:lstStyle/>
          <a:p>
            <a:r>
              <a:rPr lang="en-US" altLang="zh-CN" sz="3200" dirty="0">
                <a:latin typeface="微软雅黑" panose="020B0503020204020204" pitchFamily="34" charset="-122"/>
                <a:ea typeface="微软雅黑" panose="020B0503020204020204" pitchFamily="34" charset="-122"/>
              </a:rPr>
              <a:t>--</a:t>
            </a:r>
            <a:r>
              <a:rPr lang="zh-CN" altLang="en-US" sz="3200" dirty="0">
                <a:latin typeface="微软雅黑" panose="020B0503020204020204" pitchFamily="34" charset="-122"/>
                <a:ea typeface="微软雅黑" panose="020B0503020204020204" pitchFamily="34" charset="-122"/>
              </a:rPr>
              <a:t>学习领会党的十九大精神</a:t>
            </a:r>
          </a:p>
        </p:txBody>
      </p:sp>
      <p:sp>
        <p:nvSpPr>
          <p:cNvPr id="8" name="文本框 7">
            <a:extLst>
              <a:ext uri="{FF2B5EF4-FFF2-40B4-BE49-F238E27FC236}">
                <a16:creationId xmlns:a16="http://schemas.microsoft.com/office/drawing/2014/main" id="{8460D14F-1C8A-4306-9E1D-C0A720B1E1C6}"/>
              </a:ext>
            </a:extLst>
          </p:cNvPr>
          <p:cNvSpPr txBox="1"/>
          <p:nvPr/>
        </p:nvSpPr>
        <p:spPr>
          <a:xfrm>
            <a:off x="7787844" y="4221821"/>
            <a:ext cx="2743200" cy="36933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汇报人：柯伟扬</a:t>
            </a:r>
          </a:p>
        </p:txBody>
      </p:sp>
      <p:pic>
        <p:nvPicPr>
          <p:cNvPr id="11" name="图片 10">
            <a:extLst>
              <a:ext uri="{FF2B5EF4-FFF2-40B4-BE49-F238E27FC236}">
                <a16:creationId xmlns:a16="http://schemas.microsoft.com/office/drawing/2014/main" id="{004E2B72-D472-478D-AF90-596E89D232FA}"/>
              </a:ext>
            </a:extLst>
          </p:cNvPr>
          <p:cNvPicPr>
            <a:picLocks noChangeAspect="1"/>
          </p:cNvPicPr>
          <p:nvPr/>
        </p:nvPicPr>
        <p:blipFill rotWithShape="1">
          <a:blip r:embed="rId3" cstate="screen"/>
          <a:srcRect/>
          <a:stretch>
            <a:fillRect/>
          </a:stretch>
        </p:blipFill>
        <p:spPr>
          <a:xfrm>
            <a:off x="4807899" y="682309"/>
            <a:ext cx="2158752" cy="1699450"/>
          </a:xfrm>
          <a:prstGeom prst="rect">
            <a:avLst/>
          </a:prstGeom>
        </p:spPr>
      </p:pic>
    </p:spTree>
    <p:extLst>
      <p:ext uri="{BB962C8B-B14F-4D97-AF65-F5344CB8AC3E}">
        <p14:creationId xmlns:p14="http://schemas.microsoft.com/office/powerpoint/2010/main" val="1332730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560315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坚持走中国特色社会主义道路</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7" name="文本框 16">
            <a:extLst>
              <a:ext uri="{FF2B5EF4-FFF2-40B4-BE49-F238E27FC236}">
                <a16:creationId xmlns:a16="http://schemas.microsoft.com/office/drawing/2014/main" id="{12DDFE6B-6068-4BFD-8A73-2D0CB6D7D082}"/>
              </a:ext>
            </a:extLst>
          </p:cNvPr>
          <p:cNvSpPr txBox="1"/>
          <p:nvPr/>
        </p:nvSpPr>
        <p:spPr>
          <a:xfrm>
            <a:off x="3335483" y="1565065"/>
            <a:ext cx="7959434" cy="3539430"/>
          </a:xfrm>
          <a:prstGeom prst="rect">
            <a:avLst/>
          </a:prstGeom>
          <a:noFill/>
        </p:spPr>
        <p:txBody>
          <a:bodyPr wrap="square" rtlCol="0">
            <a:spAutoFit/>
          </a:bodyPr>
          <a:lstStyle/>
          <a:p>
            <a:r>
              <a:rPr lang="zh-CN" altLang="en-US" sz="3200" b="1" dirty="0">
                <a:latin typeface="微软雅黑" panose="020B0503020204020204" pitchFamily="34" charset="-122"/>
                <a:ea typeface="微软雅黑" panose="020B0503020204020204" pitchFamily="34" charset="-122"/>
              </a:rPr>
              <a:t>五年来，我们党以巨大的政治勇气和强烈的责任担当，提出一些列新理念新思想新战略，出台一系列重大方针政策，推出一系列重大举措，推进一系列重大工作，解决了许多长期想解决而没有解决的难题，办成了许多过去想办法而没有办成的大事，推动党和国家事业发生历史性变革。</a:t>
            </a:r>
          </a:p>
        </p:txBody>
      </p:sp>
      <p:sp>
        <p:nvSpPr>
          <p:cNvPr id="15" name="箭头: 右 14">
            <a:extLst>
              <a:ext uri="{FF2B5EF4-FFF2-40B4-BE49-F238E27FC236}">
                <a16:creationId xmlns:a16="http://schemas.microsoft.com/office/drawing/2014/main" id="{44D29DAB-3D1A-4740-A5C5-210090E38958}"/>
              </a:ext>
            </a:extLst>
          </p:cNvPr>
          <p:cNvSpPr/>
          <p:nvPr/>
        </p:nvSpPr>
        <p:spPr>
          <a:xfrm rot="18889840">
            <a:off x="-105020" y="3340031"/>
            <a:ext cx="3979242" cy="2741826"/>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latin typeface="宋体" panose="02010600030101010101" pitchFamily="2" charset="-122"/>
                <a:ea typeface="宋体" panose="02010600030101010101" pitchFamily="2" charset="-122"/>
              </a:rPr>
              <a:t>中国特色社会主义</a:t>
            </a:r>
          </a:p>
        </p:txBody>
      </p:sp>
    </p:spTree>
    <p:extLst>
      <p:ext uri="{BB962C8B-B14F-4D97-AF65-F5344CB8AC3E}">
        <p14:creationId xmlns:p14="http://schemas.microsoft.com/office/powerpoint/2010/main" val="3286675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B639C913-0F17-4871-ACA2-FB9DE6894385}"/>
              </a:ext>
            </a:extLst>
          </p:cNvPr>
          <p:cNvSpPr/>
          <p:nvPr/>
        </p:nvSpPr>
        <p:spPr>
          <a:xfrm>
            <a:off x="0" y="2138067"/>
            <a:ext cx="12192000" cy="2119744"/>
          </a:xfrm>
          <a:prstGeom prst="rect">
            <a:avLst/>
          </a:prstGeom>
          <a:solidFill>
            <a:srgbClr val="7B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91DBF212-D059-45E7-910B-C7D9AC83EB91}"/>
              </a:ext>
            </a:extLst>
          </p:cNvPr>
          <p:cNvSpPr/>
          <p:nvPr/>
        </p:nvSpPr>
        <p:spPr>
          <a:xfrm>
            <a:off x="1066800" y="2138068"/>
            <a:ext cx="2133600" cy="2119744"/>
          </a:xfrm>
          <a:prstGeom prst="rect">
            <a:avLst/>
          </a:prstGeom>
          <a:solidFill>
            <a:srgbClr val="FE1B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01BFBB4F-D0F7-4482-B589-B299E31C0E20}"/>
              </a:ext>
            </a:extLst>
          </p:cNvPr>
          <p:cNvSpPr txBox="1"/>
          <p:nvPr/>
        </p:nvSpPr>
        <p:spPr>
          <a:xfrm>
            <a:off x="3647209" y="2660909"/>
            <a:ext cx="8097982" cy="923330"/>
          </a:xfrm>
          <a:prstGeom prst="rect">
            <a:avLst/>
          </a:prstGeom>
          <a:noFill/>
        </p:spPr>
        <p:txBody>
          <a:bodyPr wrap="square" rtlCol="0">
            <a:spAutoFit/>
          </a:bodyPr>
          <a:lstStyle/>
          <a:p>
            <a:r>
              <a:rPr lang="zh-CN" altLang="en-US" sz="5400" b="1" dirty="0">
                <a:solidFill>
                  <a:schemeClr val="bg1"/>
                </a:solidFill>
                <a:latin typeface="微软雅黑" panose="020B0503020204020204" pitchFamily="34" charset="-122"/>
                <a:ea typeface="微软雅黑" panose="020B0503020204020204" pitchFamily="34" charset="-122"/>
              </a:rPr>
              <a:t>中国特色社会主义新使命</a:t>
            </a:r>
          </a:p>
        </p:txBody>
      </p:sp>
      <p:sp>
        <p:nvSpPr>
          <p:cNvPr id="16" name="文本框 15">
            <a:extLst>
              <a:ext uri="{FF2B5EF4-FFF2-40B4-BE49-F238E27FC236}">
                <a16:creationId xmlns:a16="http://schemas.microsoft.com/office/drawing/2014/main" id="{531AC23E-05AF-4B13-BFC9-B6EFD398386F}"/>
              </a:ext>
            </a:extLst>
          </p:cNvPr>
          <p:cNvSpPr txBox="1"/>
          <p:nvPr/>
        </p:nvSpPr>
        <p:spPr>
          <a:xfrm>
            <a:off x="1416627" y="2399299"/>
            <a:ext cx="1433946" cy="1446550"/>
          </a:xfrm>
          <a:prstGeom prst="rect">
            <a:avLst/>
          </a:prstGeom>
          <a:noFill/>
        </p:spPr>
        <p:txBody>
          <a:bodyPr wrap="square" rtlCol="0">
            <a:spAutoFit/>
          </a:bodyPr>
          <a:lstStyle/>
          <a:p>
            <a:r>
              <a:rPr lang="en-US" altLang="zh-CN" sz="8800" b="1" dirty="0">
                <a:solidFill>
                  <a:schemeClr val="bg1"/>
                </a:solidFill>
              </a:rPr>
              <a:t>03</a:t>
            </a:r>
            <a:endParaRPr lang="zh-CN" altLang="en-US" sz="8800" b="1" dirty="0">
              <a:solidFill>
                <a:schemeClr val="bg1"/>
              </a:solidFill>
            </a:endParaRPr>
          </a:p>
        </p:txBody>
      </p:sp>
    </p:spTree>
    <p:extLst>
      <p:ext uri="{BB962C8B-B14F-4D97-AF65-F5344CB8AC3E}">
        <p14:creationId xmlns:p14="http://schemas.microsoft.com/office/powerpoint/2010/main" val="41697908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5090535"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en-US" sz="2800" b="1" dirty="0">
                <a:solidFill>
                  <a:srgbClr val="C00000"/>
                </a:solidFill>
                <a:latin typeface="微软雅黑" panose="020B0503020204020204" pitchFamily="34" charset="-122"/>
                <a:ea typeface="微软雅黑" panose="020B0503020204020204" pitchFamily="34" charset="-122"/>
              </a:rPr>
              <a:t>中国特色社会主义新使命</a:t>
            </a:r>
            <a:endParaRPr lang="zh-CN" altLang="en-US" sz="1100" dirty="0">
              <a:solidFill>
                <a:srgbClr val="C00000"/>
              </a:solidFill>
              <a:latin typeface="微软雅黑" panose="020B0503020204020204" pitchFamily="34" charset="-122"/>
              <a:ea typeface="微软雅黑" panose="020B0503020204020204" pitchFamily="34" charset="-122"/>
            </a:endParaRPr>
          </a:p>
          <a:p>
            <a:pPr algn="ct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7" name="文本框 16">
            <a:extLst>
              <a:ext uri="{FF2B5EF4-FFF2-40B4-BE49-F238E27FC236}">
                <a16:creationId xmlns:a16="http://schemas.microsoft.com/office/drawing/2014/main" id="{12DDFE6B-6068-4BFD-8A73-2D0CB6D7D082}"/>
              </a:ext>
            </a:extLst>
          </p:cNvPr>
          <p:cNvSpPr txBox="1"/>
          <p:nvPr/>
        </p:nvSpPr>
        <p:spPr>
          <a:xfrm>
            <a:off x="4751099" y="1258256"/>
            <a:ext cx="7024253" cy="3869329"/>
          </a:xfrm>
          <a:prstGeom prst="rect">
            <a:avLst/>
          </a:prstGeom>
          <a:noFill/>
        </p:spPr>
        <p:txBody>
          <a:bodyPr wrap="square" rtlCol="0">
            <a:spAutoFit/>
          </a:bodyPr>
          <a:lstStyle/>
          <a:p>
            <a:pPr>
              <a:lnSpc>
                <a:spcPct val="150000"/>
              </a:lnSpc>
            </a:pPr>
            <a:r>
              <a:rPr lang="zh-CN" altLang="zh-CN" sz="2800" b="1" dirty="0">
                <a:latin typeface="微软雅黑" panose="020B0503020204020204" pitchFamily="34" charset="-122"/>
                <a:ea typeface="微软雅黑" panose="020B0503020204020204" pitchFamily="34" charset="-122"/>
              </a:rPr>
              <a:t>在新的时代条件下，我们要进行伟大斗争、建设伟大工程、推进伟大事业、实现伟大梦想。这“四个伟大”内涵深刻、逻辑严密、有机统一，是中国特色社会主义新时代中国共产党历史使命的高度概括，具有重要的理论价值和重大的实践意义。</a:t>
            </a:r>
            <a:endParaRPr lang="zh-CN" altLang="en-US" sz="2800" b="1" dirty="0">
              <a:solidFill>
                <a:srgbClr val="FF0000"/>
              </a:solidFill>
              <a:latin typeface="微软雅黑" panose="020B0503020204020204" pitchFamily="34" charset="-122"/>
              <a:ea typeface="微软雅黑" panose="020B0503020204020204" pitchFamily="34" charset="-122"/>
            </a:endParaRPr>
          </a:p>
        </p:txBody>
      </p:sp>
      <p:sp>
        <p:nvSpPr>
          <p:cNvPr id="18" name="矩形 17">
            <a:extLst>
              <a:ext uri="{FF2B5EF4-FFF2-40B4-BE49-F238E27FC236}">
                <a16:creationId xmlns:a16="http://schemas.microsoft.com/office/drawing/2014/main" id="{089BE48F-45DF-4EC1-AAE9-FD83642ACB0F}"/>
              </a:ext>
            </a:extLst>
          </p:cNvPr>
          <p:cNvSpPr/>
          <p:nvPr/>
        </p:nvSpPr>
        <p:spPr>
          <a:xfrm>
            <a:off x="102862" y="1134150"/>
            <a:ext cx="4822430" cy="1015663"/>
          </a:xfrm>
          <a:prstGeom prst="rect">
            <a:avLst/>
          </a:prstGeom>
          <a:noFill/>
        </p:spPr>
        <p:txBody>
          <a:bodyPr wrap="square">
            <a:spAutoFit/>
          </a:bodyPr>
          <a:lstStyle/>
          <a:p>
            <a:pPr algn="just" eaLnBrk="1" hangingPunct="1">
              <a:lnSpc>
                <a:spcPct val="150000"/>
              </a:lnSpc>
              <a:defRPr/>
            </a:pPr>
            <a:r>
              <a:rPr lang="zh-CN" altLang="en-US"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rPr>
              <a:t>      伟大斗争</a:t>
            </a:r>
            <a:endParaRPr lang="en-US" altLang="zh-CN"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endParaRPr>
          </a:p>
        </p:txBody>
      </p:sp>
      <p:sp>
        <p:nvSpPr>
          <p:cNvPr id="19" name="矩形 18">
            <a:extLst>
              <a:ext uri="{FF2B5EF4-FFF2-40B4-BE49-F238E27FC236}">
                <a16:creationId xmlns:a16="http://schemas.microsoft.com/office/drawing/2014/main" id="{77C9F089-6985-4D89-8EA2-9AADE6E97F31}"/>
              </a:ext>
            </a:extLst>
          </p:cNvPr>
          <p:cNvSpPr/>
          <p:nvPr/>
        </p:nvSpPr>
        <p:spPr>
          <a:xfrm>
            <a:off x="661031" y="2101182"/>
            <a:ext cx="4409734" cy="1015663"/>
          </a:xfrm>
          <a:prstGeom prst="rect">
            <a:avLst/>
          </a:prstGeom>
        </p:spPr>
        <p:txBody>
          <a:bodyPr wrap="square">
            <a:spAutoFit/>
          </a:bodyPr>
          <a:lstStyle/>
          <a:p>
            <a:pPr algn="just" eaLnBrk="1" hangingPunct="1">
              <a:lnSpc>
                <a:spcPct val="150000"/>
              </a:lnSpc>
              <a:defRPr/>
            </a:pPr>
            <a:r>
              <a:rPr lang="zh-CN" altLang="en-US"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rPr>
              <a:t>      伟大工程</a:t>
            </a:r>
            <a:endParaRPr lang="en-US" altLang="zh-CN"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endParaRPr>
          </a:p>
        </p:txBody>
      </p:sp>
      <p:sp>
        <p:nvSpPr>
          <p:cNvPr id="20" name="矩形 19">
            <a:extLst>
              <a:ext uri="{FF2B5EF4-FFF2-40B4-BE49-F238E27FC236}">
                <a16:creationId xmlns:a16="http://schemas.microsoft.com/office/drawing/2014/main" id="{11848474-F14A-4FE8-8582-FC4E6337C5F8}"/>
              </a:ext>
            </a:extLst>
          </p:cNvPr>
          <p:cNvSpPr/>
          <p:nvPr/>
        </p:nvSpPr>
        <p:spPr>
          <a:xfrm>
            <a:off x="1090522" y="3192921"/>
            <a:ext cx="4465152" cy="1015663"/>
          </a:xfrm>
          <a:prstGeom prst="rect">
            <a:avLst/>
          </a:prstGeom>
        </p:spPr>
        <p:txBody>
          <a:bodyPr wrap="square">
            <a:spAutoFit/>
          </a:bodyPr>
          <a:lstStyle/>
          <a:p>
            <a:pPr algn="just" eaLnBrk="1" hangingPunct="1">
              <a:lnSpc>
                <a:spcPct val="150000"/>
              </a:lnSpc>
              <a:defRPr/>
            </a:pPr>
            <a:r>
              <a:rPr lang="zh-CN" altLang="en-US"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rPr>
              <a:t>      伟大事业</a:t>
            </a:r>
            <a:endParaRPr lang="en-US" altLang="zh-CN"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endParaRPr>
          </a:p>
        </p:txBody>
      </p:sp>
      <p:sp>
        <p:nvSpPr>
          <p:cNvPr id="22" name="矩形 21">
            <a:extLst>
              <a:ext uri="{FF2B5EF4-FFF2-40B4-BE49-F238E27FC236}">
                <a16:creationId xmlns:a16="http://schemas.microsoft.com/office/drawing/2014/main" id="{2B45B46A-F98D-458D-94B4-AFFF0301DCC1}"/>
              </a:ext>
            </a:extLst>
          </p:cNvPr>
          <p:cNvSpPr/>
          <p:nvPr/>
        </p:nvSpPr>
        <p:spPr>
          <a:xfrm>
            <a:off x="1520012" y="4316451"/>
            <a:ext cx="4472079" cy="1015663"/>
          </a:xfrm>
          <a:prstGeom prst="rect">
            <a:avLst/>
          </a:prstGeom>
        </p:spPr>
        <p:txBody>
          <a:bodyPr wrap="square">
            <a:spAutoFit/>
          </a:bodyPr>
          <a:lstStyle/>
          <a:p>
            <a:pPr algn="just" eaLnBrk="1" hangingPunct="1">
              <a:lnSpc>
                <a:spcPct val="150000"/>
              </a:lnSpc>
              <a:defRPr/>
            </a:pPr>
            <a:r>
              <a:rPr lang="zh-CN" altLang="en-US"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rPr>
              <a:t>      伟大梦想</a:t>
            </a:r>
            <a:endParaRPr lang="en-US" altLang="zh-CN"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endParaRPr>
          </a:p>
        </p:txBody>
      </p:sp>
    </p:spTree>
    <p:extLst>
      <p:ext uri="{BB962C8B-B14F-4D97-AF65-F5344CB8AC3E}">
        <p14:creationId xmlns:p14="http://schemas.microsoft.com/office/powerpoint/2010/main" val="19348153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724491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zh-CN" sz="2800" b="1" dirty="0">
                <a:solidFill>
                  <a:srgbClr val="C00000"/>
                </a:solidFill>
                <a:latin typeface="微软雅黑" panose="020B0503020204020204" pitchFamily="34" charset="-122"/>
                <a:ea typeface="微软雅黑" panose="020B0503020204020204" pitchFamily="34" charset="-122"/>
              </a:rPr>
              <a:t>实现伟大梦想，汇集起不可战胜的磅礴力量</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7" name="文本框 16">
            <a:extLst>
              <a:ext uri="{FF2B5EF4-FFF2-40B4-BE49-F238E27FC236}">
                <a16:creationId xmlns:a16="http://schemas.microsoft.com/office/drawing/2014/main" id="{12DDFE6B-6068-4BFD-8A73-2D0CB6D7D082}"/>
              </a:ext>
            </a:extLst>
          </p:cNvPr>
          <p:cNvSpPr txBox="1"/>
          <p:nvPr/>
        </p:nvSpPr>
        <p:spPr>
          <a:xfrm>
            <a:off x="5645727" y="1558763"/>
            <a:ext cx="6157334" cy="3351046"/>
          </a:xfrm>
          <a:prstGeom prst="rect">
            <a:avLst/>
          </a:prstGeom>
          <a:noFill/>
        </p:spPr>
        <p:txBody>
          <a:bodyPr wrap="square" rtlCol="0">
            <a:spAutoFit/>
          </a:bodyPr>
          <a:lstStyle/>
          <a:p>
            <a:pPr>
              <a:lnSpc>
                <a:spcPct val="150000"/>
              </a:lnSpc>
            </a:pPr>
            <a:r>
              <a:rPr lang="zh-CN" altLang="zh-CN" sz="2400" dirty="0">
                <a:latin typeface="微软雅黑" panose="020B0503020204020204" pitchFamily="34" charset="-122"/>
                <a:ea typeface="微软雅黑" panose="020B0503020204020204" pitchFamily="34" charset="-122"/>
              </a:rPr>
              <a:t>实现中华民族伟大复兴，就是中华民族近代以来最伟大的梦想</a:t>
            </a:r>
            <a:endParaRPr lang="en-US" altLang="zh-CN" sz="2400" dirty="0">
              <a:latin typeface="微软雅黑" panose="020B0503020204020204" pitchFamily="34" charset="-122"/>
              <a:ea typeface="微软雅黑" panose="020B0503020204020204" pitchFamily="34" charset="-122"/>
            </a:endParaRPr>
          </a:p>
          <a:p>
            <a:pPr>
              <a:lnSpc>
                <a:spcPct val="150000"/>
              </a:lnSpc>
            </a:pP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zh-CN" sz="2400" dirty="0">
                <a:latin typeface="微软雅黑" panose="020B0503020204020204" pitchFamily="34" charset="-122"/>
                <a:ea typeface="微软雅黑" panose="020B0503020204020204" pitchFamily="34" charset="-122"/>
              </a:rPr>
              <a:t>今天，我们比历史上任何时期都更接近中华民族伟大复兴的目标，比历史上任何时期都更有信心、有能力实现这个目标。</a:t>
            </a:r>
            <a:endParaRPr lang="zh-CN" altLang="en-US" sz="2400" b="1" dirty="0">
              <a:solidFill>
                <a:srgbClr val="FF0000"/>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BA799DEC-599B-4FF3-8717-6DDBC8D2244A}"/>
              </a:ext>
            </a:extLst>
          </p:cNvPr>
          <p:cNvPicPr>
            <a:picLocks noChangeAspect="1"/>
          </p:cNvPicPr>
          <p:nvPr/>
        </p:nvPicPr>
        <p:blipFill>
          <a:blip r:embed="rId4"/>
          <a:stretch>
            <a:fillRect/>
          </a:stretch>
        </p:blipFill>
        <p:spPr>
          <a:xfrm>
            <a:off x="443345" y="1258256"/>
            <a:ext cx="4980710" cy="3843366"/>
          </a:xfrm>
          <a:prstGeom prst="rect">
            <a:avLst/>
          </a:prstGeom>
        </p:spPr>
      </p:pic>
    </p:spTree>
    <p:extLst>
      <p:ext uri="{BB962C8B-B14F-4D97-AF65-F5344CB8AC3E}">
        <p14:creationId xmlns:p14="http://schemas.microsoft.com/office/powerpoint/2010/main" val="25778771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724491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zh-CN" sz="2800" b="1" dirty="0">
                <a:solidFill>
                  <a:srgbClr val="C00000"/>
                </a:solidFill>
                <a:latin typeface="微软雅黑" panose="020B0503020204020204" pitchFamily="34" charset="-122"/>
                <a:ea typeface="微软雅黑" panose="020B0503020204020204" pitchFamily="34" charset="-122"/>
              </a:rPr>
              <a:t>实现伟大梦想，汇集起不可战胜的磅礴力量</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7" name="文本框 16">
            <a:extLst>
              <a:ext uri="{FF2B5EF4-FFF2-40B4-BE49-F238E27FC236}">
                <a16:creationId xmlns:a16="http://schemas.microsoft.com/office/drawing/2014/main" id="{12DDFE6B-6068-4BFD-8A73-2D0CB6D7D082}"/>
              </a:ext>
            </a:extLst>
          </p:cNvPr>
          <p:cNvSpPr txBox="1"/>
          <p:nvPr/>
        </p:nvSpPr>
        <p:spPr>
          <a:xfrm>
            <a:off x="1170710" y="1219327"/>
            <a:ext cx="7737764" cy="1200329"/>
          </a:xfrm>
          <a:prstGeom prst="rect">
            <a:avLst/>
          </a:prstGeom>
          <a:noFill/>
        </p:spPr>
        <p:txBody>
          <a:bodyPr wrap="square" rtlCol="0">
            <a:spAutoFit/>
          </a:bodyPr>
          <a:lstStyle/>
          <a:p>
            <a:pPr>
              <a:lnSpc>
                <a:spcPct val="150000"/>
              </a:lnSpc>
            </a:pPr>
            <a:r>
              <a:rPr lang="zh-CN" altLang="zh-CN" sz="2400" dirty="0">
                <a:solidFill>
                  <a:srgbClr val="FF0000"/>
                </a:solidFill>
                <a:latin typeface="微软雅黑" panose="020B0503020204020204" pitchFamily="34" charset="-122"/>
                <a:ea typeface="微软雅黑" panose="020B0503020204020204" pitchFamily="34" charset="-122"/>
              </a:rPr>
              <a:t>伟大梦想</a:t>
            </a:r>
            <a:r>
              <a:rPr lang="zh-CN" altLang="zh-CN" sz="2400" dirty="0">
                <a:latin typeface="微软雅黑" panose="020B0503020204020204" pitchFamily="34" charset="-122"/>
                <a:ea typeface="微软雅黑" panose="020B0503020204020204" pitchFamily="34" charset="-122"/>
              </a:rPr>
              <a:t>是中国特色社会主义进入新时代的奋斗目标，这是新中国发展到这个阶段以后历史和现实的统一。</a:t>
            </a:r>
            <a:endParaRPr lang="zh-CN" altLang="en-US" sz="2400" dirty="0">
              <a:latin typeface="微软雅黑" panose="020B0503020204020204" pitchFamily="34" charset="-122"/>
              <a:ea typeface="微软雅黑" panose="020B0503020204020204" pitchFamily="34" charset="-122"/>
            </a:endParaRPr>
          </a:p>
        </p:txBody>
      </p:sp>
      <p:cxnSp>
        <p:nvCxnSpPr>
          <p:cNvPr id="8" name="直接连接符 7">
            <a:extLst>
              <a:ext uri="{FF2B5EF4-FFF2-40B4-BE49-F238E27FC236}">
                <a16:creationId xmlns:a16="http://schemas.microsoft.com/office/drawing/2014/main" id="{132A847B-2753-49E7-ADC1-4A140D27BC87}"/>
              </a:ext>
            </a:extLst>
          </p:cNvPr>
          <p:cNvCxnSpPr>
            <a:cxnSpLocks/>
          </p:cNvCxnSpPr>
          <p:nvPr/>
        </p:nvCxnSpPr>
        <p:spPr>
          <a:xfrm>
            <a:off x="1087582" y="2419656"/>
            <a:ext cx="8520545"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16" name="箭头: 五边形 15">
            <a:extLst>
              <a:ext uri="{FF2B5EF4-FFF2-40B4-BE49-F238E27FC236}">
                <a16:creationId xmlns:a16="http://schemas.microsoft.com/office/drawing/2014/main" id="{6D91C22C-1267-4BA7-B4D3-065EB44388D0}"/>
              </a:ext>
            </a:extLst>
          </p:cNvPr>
          <p:cNvSpPr/>
          <p:nvPr/>
        </p:nvSpPr>
        <p:spPr>
          <a:xfrm rot="16200000">
            <a:off x="9794143" y="787264"/>
            <a:ext cx="909511" cy="2355272"/>
          </a:xfrm>
          <a:prstGeom prst="homePlat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文本框 17">
            <a:extLst>
              <a:ext uri="{FF2B5EF4-FFF2-40B4-BE49-F238E27FC236}">
                <a16:creationId xmlns:a16="http://schemas.microsoft.com/office/drawing/2014/main" id="{167F7782-1864-41D7-9CDE-9B63ACD4744F}"/>
              </a:ext>
            </a:extLst>
          </p:cNvPr>
          <p:cNvSpPr txBox="1"/>
          <p:nvPr/>
        </p:nvSpPr>
        <p:spPr>
          <a:xfrm>
            <a:off x="9531926" y="1845925"/>
            <a:ext cx="1745673"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伟大梦想</a:t>
            </a:r>
          </a:p>
        </p:txBody>
      </p:sp>
      <p:sp>
        <p:nvSpPr>
          <p:cNvPr id="20" name="文本框 19">
            <a:extLst>
              <a:ext uri="{FF2B5EF4-FFF2-40B4-BE49-F238E27FC236}">
                <a16:creationId xmlns:a16="http://schemas.microsoft.com/office/drawing/2014/main" id="{114C78E7-6F42-43ED-A6C9-C2BB8E9F3DA2}"/>
              </a:ext>
            </a:extLst>
          </p:cNvPr>
          <p:cNvSpPr txBox="1"/>
          <p:nvPr/>
        </p:nvSpPr>
        <p:spPr>
          <a:xfrm>
            <a:off x="1087582" y="2814637"/>
            <a:ext cx="7578436" cy="1689052"/>
          </a:xfrm>
          <a:prstGeom prst="rect">
            <a:avLst/>
          </a:prstGeom>
          <a:noFill/>
        </p:spPr>
        <p:txBody>
          <a:bodyPr wrap="square" rtlCol="0">
            <a:spAutoFit/>
          </a:bodyPr>
          <a:lstStyle/>
          <a:p>
            <a:pPr>
              <a:lnSpc>
                <a:spcPct val="150000"/>
              </a:lnSpc>
            </a:pPr>
            <a:r>
              <a:rPr lang="zh-CN" altLang="zh-CN" sz="2400" dirty="0">
                <a:solidFill>
                  <a:schemeClr val="accent4"/>
                </a:solidFill>
                <a:latin typeface="微软雅黑" panose="020B0503020204020204" pitchFamily="34" charset="-122"/>
                <a:ea typeface="微软雅黑" panose="020B0503020204020204" pitchFamily="34" charset="-122"/>
              </a:rPr>
              <a:t>伟大斗争、伟大工程和伟大事业</a:t>
            </a:r>
            <a:r>
              <a:rPr lang="zh-CN" altLang="zh-CN" sz="2400" dirty="0">
                <a:latin typeface="微软雅黑" panose="020B0503020204020204" pitchFamily="34" charset="-122"/>
                <a:ea typeface="微软雅黑" panose="020B0503020204020204" pitchFamily="34" charset="-122"/>
              </a:rPr>
              <a:t>在这个历史新阶段，必须统一于伟大梦想，其中起决定性作用的是党的建设新的伟大工程。</a:t>
            </a:r>
            <a:endParaRPr lang="zh-CN" altLang="en-US" sz="2400" dirty="0">
              <a:latin typeface="微软雅黑" panose="020B0503020204020204" pitchFamily="34" charset="-122"/>
              <a:ea typeface="微软雅黑" panose="020B0503020204020204" pitchFamily="34" charset="-122"/>
            </a:endParaRPr>
          </a:p>
        </p:txBody>
      </p:sp>
      <p:sp>
        <p:nvSpPr>
          <p:cNvPr id="21" name="箭头: 五边形 20">
            <a:extLst>
              <a:ext uri="{FF2B5EF4-FFF2-40B4-BE49-F238E27FC236}">
                <a16:creationId xmlns:a16="http://schemas.microsoft.com/office/drawing/2014/main" id="{C7337E31-6A0B-4B33-92E5-20B78AF102E9}"/>
              </a:ext>
            </a:extLst>
          </p:cNvPr>
          <p:cNvSpPr/>
          <p:nvPr/>
        </p:nvSpPr>
        <p:spPr>
          <a:xfrm rot="5400000">
            <a:off x="9395020" y="2648042"/>
            <a:ext cx="1707756" cy="2355272"/>
          </a:xfrm>
          <a:prstGeom prst="homePlat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 name="文本框 21">
            <a:extLst>
              <a:ext uri="{FF2B5EF4-FFF2-40B4-BE49-F238E27FC236}">
                <a16:creationId xmlns:a16="http://schemas.microsoft.com/office/drawing/2014/main" id="{F96D17CE-E1CF-4C1B-9281-42C9C6212E06}"/>
              </a:ext>
            </a:extLst>
          </p:cNvPr>
          <p:cNvSpPr txBox="1"/>
          <p:nvPr/>
        </p:nvSpPr>
        <p:spPr>
          <a:xfrm>
            <a:off x="9531926" y="3131609"/>
            <a:ext cx="1586347" cy="1200329"/>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伟大斗争</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伟大工程</a:t>
            </a:r>
            <a:endParaRPr lang="en-US" altLang="zh-CN" sz="2400" dirty="0">
              <a:latin typeface="微软雅黑" panose="020B0503020204020204" pitchFamily="34" charset="-122"/>
              <a:ea typeface="微软雅黑" panose="020B0503020204020204" pitchFamily="34" charset="-122"/>
            </a:endParaRPr>
          </a:p>
          <a:p>
            <a:r>
              <a:rPr lang="zh-CN" altLang="en-US" sz="2400" dirty="0">
                <a:latin typeface="微软雅黑" panose="020B0503020204020204" pitchFamily="34" charset="-122"/>
                <a:ea typeface="微软雅黑" panose="020B0503020204020204" pitchFamily="34" charset="-122"/>
              </a:rPr>
              <a:t>伟大事业</a:t>
            </a:r>
          </a:p>
        </p:txBody>
      </p:sp>
      <p:cxnSp>
        <p:nvCxnSpPr>
          <p:cNvPr id="24" name="直接连接符 23">
            <a:extLst>
              <a:ext uri="{FF2B5EF4-FFF2-40B4-BE49-F238E27FC236}">
                <a16:creationId xmlns:a16="http://schemas.microsoft.com/office/drawing/2014/main" id="{B1271A42-4554-4DAF-9338-5B571A5B5659}"/>
              </a:ext>
            </a:extLst>
          </p:cNvPr>
          <p:cNvCxnSpPr/>
          <p:nvPr/>
        </p:nvCxnSpPr>
        <p:spPr>
          <a:xfrm>
            <a:off x="1087582" y="2971800"/>
            <a:ext cx="8125691" cy="0"/>
          </a:xfrm>
          <a:prstGeom prst="line">
            <a:avLst/>
          </a:prstGeom>
          <a:ln w="12700"/>
        </p:spPr>
        <p:style>
          <a:lnRef idx="1">
            <a:schemeClr val="accent1"/>
          </a:lnRef>
          <a:fillRef idx="0">
            <a:schemeClr val="accent1"/>
          </a:fillRef>
          <a:effectRef idx="0">
            <a:schemeClr val="accent1"/>
          </a:effectRef>
          <a:fontRef idx="minor">
            <a:schemeClr val="tx1"/>
          </a:fontRef>
        </p:style>
      </p:cxnSp>
      <p:sp>
        <p:nvSpPr>
          <p:cNvPr id="25" name="矩形 24">
            <a:extLst>
              <a:ext uri="{FF2B5EF4-FFF2-40B4-BE49-F238E27FC236}">
                <a16:creationId xmlns:a16="http://schemas.microsoft.com/office/drawing/2014/main" id="{F081DB98-37BD-4219-9350-E81A27874987}"/>
              </a:ext>
            </a:extLst>
          </p:cNvPr>
          <p:cNvSpPr/>
          <p:nvPr/>
        </p:nvSpPr>
        <p:spPr>
          <a:xfrm>
            <a:off x="1087582" y="4876800"/>
            <a:ext cx="221673" cy="2701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a:extLst>
              <a:ext uri="{FF2B5EF4-FFF2-40B4-BE49-F238E27FC236}">
                <a16:creationId xmlns:a16="http://schemas.microsoft.com/office/drawing/2014/main" id="{9C8373EB-81BE-422D-B29F-89E010CD0693}"/>
              </a:ext>
            </a:extLst>
          </p:cNvPr>
          <p:cNvCxnSpPr>
            <a:stCxn id="25" idx="3"/>
          </p:cNvCxnSpPr>
          <p:nvPr/>
        </p:nvCxnSpPr>
        <p:spPr>
          <a:xfrm>
            <a:off x="1309255" y="5011882"/>
            <a:ext cx="7675418" cy="31173"/>
          </a:xfrm>
          <a:prstGeom prst="line">
            <a:avLst/>
          </a:prstGeom>
          <a:ln w="9525"/>
        </p:spPr>
        <p:style>
          <a:lnRef idx="1">
            <a:schemeClr val="accent1"/>
          </a:lnRef>
          <a:fillRef idx="0">
            <a:schemeClr val="accent1"/>
          </a:fillRef>
          <a:effectRef idx="0">
            <a:schemeClr val="accent1"/>
          </a:effectRef>
          <a:fontRef idx="minor">
            <a:schemeClr val="tx1"/>
          </a:fontRef>
        </p:style>
      </p:cxnSp>
      <p:sp>
        <p:nvSpPr>
          <p:cNvPr id="28" name="文本框 27">
            <a:extLst>
              <a:ext uri="{FF2B5EF4-FFF2-40B4-BE49-F238E27FC236}">
                <a16:creationId xmlns:a16="http://schemas.microsoft.com/office/drawing/2014/main" id="{0B7BF54C-D7D9-4308-9A9E-BE0CE92285E2}"/>
              </a:ext>
            </a:extLst>
          </p:cNvPr>
          <p:cNvSpPr txBox="1"/>
          <p:nvPr/>
        </p:nvSpPr>
        <p:spPr>
          <a:xfrm>
            <a:off x="1087582" y="5444836"/>
            <a:ext cx="7897091" cy="830997"/>
          </a:xfrm>
          <a:prstGeom prst="rect">
            <a:avLst/>
          </a:prstGeom>
          <a:noFill/>
        </p:spPr>
        <p:txBody>
          <a:bodyPr wrap="square" rtlCol="0">
            <a:spAutoFit/>
          </a:bodyPr>
          <a:lstStyle/>
          <a:p>
            <a:r>
              <a:rPr lang="zh-CN" altLang="zh-CN" sz="2400" dirty="0">
                <a:latin typeface="微软雅黑" panose="020B0503020204020204" pitchFamily="34" charset="-122"/>
                <a:ea typeface="微软雅黑" panose="020B0503020204020204" pitchFamily="34" charset="-122"/>
              </a:rPr>
              <a:t>围绕顺利实现艰苦卓绝的伟大梦想，必然坚定不移进行伟大斗争、建设伟大工程、推进伟大事业。</a:t>
            </a:r>
          </a:p>
        </p:txBody>
      </p:sp>
    </p:spTree>
    <p:extLst>
      <p:ext uri="{BB962C8B-B14F-4D97-AF65-F5344CB8AC3E}">
        <p14:creationId xmlns:p14="http://schemas.microsoft.com/office/powerpoint/2010/main" val="13789095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724491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zh-CN" sz="2800" b="1" dirty="0">
                <a:solidFill>
                  <a:srgbClr val="C00000"/>
                </a:solidFill>
                <a:latin typeface="微软雅黑" panose="020B0503020204020204" pitchFamily="34" charset="-122"/>
                <a:ea typeface="微软雅黑" panose="020B0503020204020204" pitchFamily="34" charset="-122"/>
              </a:rPr>
              <a:t>进行伟大斗争，开拓通向伟大梦想的前行之路</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20" name="文本框 19">
            <a:extLst>
              <a:ext uri="{FF2B5EF4-FFF2-40B4-BE49-F238E27FC236}">
                <a16:creationId xmlns:a16="http://schemas.microsoft.com/office/drawing/2014/main" id="{114C78E7-6F42-43ED-A6C9-C2BB8E9F3DA2}"/>
              </a:ext>
            </a:extLst>
          </p:cNvPr>
          <p:cNvSpPr txBox="1"/>
          <p:nvPr/>
        </p:nvSpPr>
        <p:spPr>
          <a:xfrm>
            <a:off x="2971801" y="2356913"/>
            <a:ext cx="7578436" cy="1135054"/>
          </a:xfrm>
          <a:prstGeom prst="rect">
            <a:avLst/>
          </a:prstGeom>
          <a:noFill/>
        </p:spPr>
        <p:txBody>
          <a:bodyPr wrap="square" rtlCol="0">
            <a:spAutoFit/>
          </a:bodyPr>
          <a:lstStyle/>
          <a:p>
            <a:pPr>
              <a:lnSpc>
                <a:spcPct val="150000"/>
              </a:lnSpc>
            </a:pPr>
            <a:r>
              <a:rPr lang="zh-CN" altLang="zh-CN" sz="2400" dirty="0">
                <a:latin typeface="微软雅黑" panose="020B0503020204020204" pitchFamily="34" charset="-122"/>
                <a:ea typeface="微软雅黑" panose="020B0503020204020204" pitchFamily="34" charset="-122"/>
              </a:rPr>
              <a:t>发展中国特色社会主义是一项长期的艰巨的历史任务，必须准备进行具有许多新的历史特点的伟大斗争。</a:t>
            </a:r>
            <a:endParaRPr lang="zh-CN" altLang="en-US" sz="2400"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D9D26095-9147-4695-BA52-40E12E247B64}"/>
              </a:ext>
            </a:extLst>
          </p:cNvPr>
          <p:cNvPicPr>
            <a:picLocks noChangeAspect="1"/>
          </p:cNvPicPr>
          <p:nvPr/>
        </p:nvPicPr>
        <p:blipFill>
          <a:blip r:embed="rId4"/>
          <a:stretch>
            <a:fillRect/>
          </a:stretch>
        </p:blipFill>
        <p:spPr>
          <a:xfrm>
            <a:off x="931712" y="1264045"/>
            <a:ext cx="1905014" cy="1395423"/>
          </a:xfrm>
          <a:prstGeom prst="rect">
            <a:avLst/>
          </a:prstGeom>
        </p:spPr>
      </p:pic>
      <p:pic>
        <p:nvPicPr>
          <p:cNvPr id="6" name="图片 5">
            <a:extLst>
              <a:ext uri="{FF2B5EF4-FFF2-40B4-BE49-F238E27FC236}">
                <a16:creationId xmlns:a16="http://schemas.microsoft.com/office/drawing/2014/main" id="{502D8076-96AF-4B7E-95F8-ED73EB61452F}"/>
              </a:ext>
            </a:extLst>
          </p:cNvPr>
          <p:cNvPicPr>
            <a:picLocks noChangeAspect="1"/>
          </p:cNvPicPr>
          <p:nvPr/>
        </p:nvPicPr>
        <p:blipFill>
          <a:blip r:embed="rId5"/>
          <a:stretch>
            <a:fillRect/>
          </a:stretch>
        </p:blipFill>
        <p:spPr>
          <a:xfrm>
            <a:off x="9753600" y="3555916"/>
            <a:ext cx="1909776" cy="1400185"/>
          </a:xfrm>
          <a:prstGeom prst="rect">
            <a:avLst/>
          </a:prstGeom>
        </p:spPr>
      </p:pic>
      <p:cxnSp>
        <p:nvCxnSpPr>
          <p:cNvPr id="19" name="直接连接符 18">
            <a:extLst>
              <a:ext uri="{FF2B5EF4-FFF2-40B4-BE49-F238E27FC236}">
                <a16:creationId xmlns:a16="http://schemas.microsoft.com/office/drawing/2014/main" id="{DF001771-A4C8-4634-9252-6699D52A8F0E}"/>
              </a:ext>
            </a:extLst>
          </p:cNvPr>
          <p:cNvCxnSpPr>
            <a:stCxn id="5" idx="3"/>
          </p:cNvCxnSpPr>
          <p:nvPr/>
        </p:nvCxnSpPr>
        <p:spPr>
          <a:xfrm>
            <a:off x="2836726" y="1961757"/>
            <a:ext cx="6916874" cy="19443"/>
          </a:xfrm>
          <a:prstGeom prst="line">
            <a:avLst/>
          </a:prstGeom>
          <a:ln w="279400" cap="flat" cmpd="tri">
            <a:solidFill>
              <a:schemeClr val="bg2">
                <a:lumMod val="50000"/>
                <a:alpha val="86000"/>
              </a:schemeClr>
            </a:solidFill>
            <a:round/>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C1A78ABC-A84B-49FD-B118-3968A5917660}"/>
              </a:ext>
            </a:extLst>
          </p:cNvPr>
          <p:cNvCxnSpPr>
            <a:cxnSpLocks/>
            <a:endCxn id="6" idx="1"/>
          </p:cNvCxnSpPr>
          <p:nvPr/>
        </p:nvCxnSpPr>
        <p:spPr>
          <a:xfrm>
            <a:off x="1000985" y="4256008"/>
            <a:ext cx="8752615" cy="1"/>
          </a:xfrm>
          <a:prstGeom prst="line">
            <a:avLst/>
          </a:prstGeom>
          <a:ln w="279400" cap="flat" cmpd="tri">
            <a:solidFill>
              <a:schemeClr val="bg2">
                <a:lumMod val="50000"/>
                <a:alpha val="86000"/>
              </a:schemeClr>
            </a:solidFill>
            <a:round/>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BE5680D6-0149-4DA0-A1CA-2E2451CDA4C6}"/>
              </a:ext>
            </a:extLst>
          </p:cNvPr>
          <p:cNvSpPr txBox="1"/>
          <p:nvPr/>
        </p:nvSpPr>
        <p:spPr>
          <a:xfrm>
            <a:off x="1000985" y="4665961"/>
            <a:ext cx="8697197" cy="1569660"/>
          </a:xfrm>
          <a:prstGeom prst="rect">
            <a:avLst/>
          </a:prstGeom>
          <a:noFill/>
        </p:spPr>
        <p:txBody>
          <a:bodyPr wrap="square" rtlCol="0">
            <a:spAutoFit/>
          </a:bodyPr>
          <a:lstStyle/>
          <a:p>
            <a:r>
              <a:rPr lang="zh-CN" altLang="zh-CN" sz="2400" dirty="0">
                <a:latin typeface="微软雅黑" panose="020B0503020204020204" pitchFamily="34" charset="-122"/>
                <a:ea typeface="微软雅黑" panose="020B0503020204020204" pitchFamily="34" charset="-122"/>
              </a:rPr>
              <a:t>当前，我国正处在向全面建成小康社会第一个百年奋斗目标冲刺的历史时刻，处在谋划“</a:t>
            </a:r>
            <a:r>
              <a:rPr lang="zh-CN" altLang="zh-CN" sz="2400" dirty="0">
                <a:solidFill>
                  <a:srgbClr val="FF0000"/>
                </a:solidFill>
                <a:latin typeface="微软雅黑" panose="020B0503020204020204" pitchFamily="34" charset="-122"/>
                <a:ea typeface="微软雅黑" panose="020B0503020204020204" pitchFamily="34" charset="-122"/>
              </a:rPr>
              <a:t>全面建成小康社会之后的路怎么走</a:t>
            </a:r>
            <a:r>
              <a:rPr lang="zh-CN" altLang="zh-CN" sz="2400" dirty="0">
                <a:latin typeface="微软雅黑" panose="020B0503020204020204" pitchFamily="34" charset="-122"/>
                <a:ea typeface="微软雅黑" panose="020B0503020204020204" pitchFamily="34" charset="-122"/>
              </a:rPr>
              <a:t>”的关键时期，使命艰巨而光荣，唯有通过进行具有许多新的历史特点的伟大斗争方能取得最终胜利</a:t>
            </a:r>
            <a:r>
              <a:rPr lang="zh-CN" altLang="zh-CN" dirty="0"/>
              <a:t>。</a:t>
            </a:r>
          </a:p>
        </p:txBody>
      </p:sp>
    </p:spTree>
    <p:extLst>
      <p:ext uri="{BB962C8B-B14F-4D97-AF65-F5344CB8AC3E}">
        <p14:creationId xmlns:p14="http://schemas.microsoft.com/office/powerpoint/2010/main" val="3521549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724491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zh-CN" sz="2800" b="1" dirty="0">
                <a:solidFill>
                  <a:srgbClr val="C00000"/>
                </a:solidFill>
                <a:latin typeface="微软雅黑" panose="020B0503020204020204" pitchFamily="34" charset="-122"/>
                <a:ea typeface="微软雅黑" panose="020B0503020204020204" pitchFamily="34" charset="-122"/>
              </a:rPr>
              <a:t>进行伟大斗争，开拓通向伟大梦想的前行之路</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8" name="文本框 7">
            <a:extLst>
              <a:ext uri="{FF2B5EF4-FFF2-40B4-BE49-F238E27FC236}">
                <a16:creationId xmlns:a16="http://schemas.microsoft.com/office/drawing/2014/main" id="{5FAB5207-84FB-434F-8D77-C252C8827F8F}"/>
              </a:ext>
            </a:extLst>
          </p:cNvPr>
          <p:cNvSpPr txBox="1"/>
          <p:nvPr/>
        </p:nvSpPr>
        <p:spPr>
          <a:xfrm>
            <a:off x="526474" y="1071069"/>
            <a:ext cx="9864436" cy="1200329"/>
          </a:xfrm>
          <a:prstGeom prst="rect">
            <a:avLst/>
          </a:prstGeom>
          <a:noFill/>
        </p:spPr>
        <p:txBody>
          <a:bodyPr wrap="square" rtlCol="0">
            <a:spAutoFit/>
          </a:bodyPr>
          <a:lstStyle/>
          <a:p>
            <a:pPr>
              <a:lnSpc>
                <a:spcPct val="150000"/>
              </a:lnSpc>
            </a:pPr>
            <a:r>
              <a:rPr lang="zh-CN" altLang="zh-CN" sz="2400" dirty="0">
                <a:latin typeface="微软雅黑" panose="020B0503020204020204" pitchFamily="34" charset="-122"/>
                <a:ea typeface="微软雅黑" panose="020B0503020204020204" pitchFamily="34" charset="-122"/>
              </a:rPr>
              <a:t>面对新形势新挑战，要发扬斗争精神，</a:t>
            </a:r>
            <a:r>
              <a:rPr lang="zh-CN" altLang="zh-CN" sz="2400" dirty="0">
                <a:solidFill>
                  <a:srgbClr val="FF0000"/>
                </a:solidFill>
                <a:latin typeface="微软雅黑" panose="020B0503020204020204" pitchFamily="34" charset="-122"/>
                <a:ea typeface="微软雅黑" panose="020B0503020204020204" pitchFamily="34" charset="-122"/>
              </a:rPr>
              <a:t>既要敢于斗争，又要善于斗争</a:t>
            </a:r>
            <a:r>
              <a:rPr lang="zh-CN" altLang="en-US" sz="2400" dirty="0">
                <a:latin typeface="微软雅黑" panose="020B0503020204020204" pitchFamily="34" charset="-122"/>
                <a:ea typeface="微软雅黑" panose="020B0503020204020204" pitchFamily="34" charset="-122"/>
              </a:rPr>
              <a:t>。</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en-US" sz="2400" dirty="0">
                <a:latin typeface="微软雅黑" panose="020B0503020204020204" pitchFamily="34" charset="-122"/>
                <a:ea typeface="微软雅黑" panose="020B0503020204020204" pitchFamily="34" charset="-122"/>
              </a:rPr>
              <a:t>这就要求我们：</a:t>
            </a:r>
          </a:p>
        </p:txBody>
      </p:sp>
      <p:cxnSp>
        <p:nvCxnSpPr>
          <p:cNvPr id="16" name="直接连接符 15">
            <a:extLst>
              <a:ext uri="{FF2B5EF4-FFF2-40B4-BE49-F238E27FC236}">
                <a16:creationId xmlns:a16="http://schemas.microsoft.com/office/drawing/2014/main" id="{DD586DA7-D843-4867-A766-139A7764B142}"/>
              </a:ext>
            </a:extLst>
          </p:cNvPr>
          <p:cNvCxnSpPr>
            <a:cxnSpLocks/>
          </p:cNvCxnSpPr>
          <p:nvPr/>
        </p:nvCxnSpPr>
        <p:spPr>
          <a:xfrm>
            <a:off x="6788727" y="2001982"/>
            <a:ext cx="0" cy="4371109"/>
          </a:xfrm>
          <a:prstGeom prst="line">
            <a:avLst/>
          </a:prstGeom>
          <a:ln w="19050">
            <a:solidFill>
              <a:srgbClr val="C00000"/>
            </a:solidFill>
          </a:ln>
        </p:spPr>
        <p:style>
          <a:lnRef idx="1">
            <a:schemeClr val="accent1"/>
          </a:lnRef>
          <a:fillRef idx="0">
            <a:schemeClr val="accent1"/>
          </a:fillRef>
          <a:effectRef idx="0">
            <a:schemeClr val="accent1"/>
          </a:effectRef>
          <a:fontRef idx="minor">
            <a:schemeClr val="tx1"/>
          </a:fontRef>
        </p:style>
      </p:cxnSp>
      <p:sp>
        <p:nvSpPr>
          <p:cNvPr id="24" name="矩形 23">
            <a:extLst>
              <a:ext uri="{FF2B5EF4-FFF2-40B4-BE49-F238E27FC236}">
                <a16:creationId xmlns:a16="http://schemas.microsoft.com/office/drawing/2014/main" id="{275D2C36-2CAD-405C-AF6C-6839C5F66C4E}"/>
              </a:ext>
            </a:extLst>
          </p:cNvPr>
          <p:cNvSpPr/>
          <p:nvPr/>
        </p:nvSpPr>
        <p:spPr>
          <a:xfrm>
            <a:off x="7128163" y="2416316"/>
            <a:ext cx="304800" cy="249381"/>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CEFEA29A-6248-4484-A1BF-48BF99F26266}"/>
              </a:ext>
            </a:extLst>
          </p:cNvPr>
          <p:cNvSpPr/>
          <p:nvPr/>
        </p:nvSpPr>
        <p:spPr>
          <a:xfrm>
            <a:off x="7128163" y="3309378"/>
            <a:ext cx="304800" cy="249381"/>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5C0650D0-5588-4DD7-92D5-13FA70C363D9}"/>
              </a:ext>
            </a:extLst>
          </p:cNvPr>
          <p:cNvSpPr/>
          <p:nvPr/>
        </p:nvSpPr>
        <p:spPr>
          <a:xfrm>
            <a:off x="7128163" y="4237940"/>
            <a:ext cx="304800" cy="249381"/>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a:extLst>
              <a:ext uri="{FF2B5EF4-FFF2-40B4-BE49-F238E27FC236}">
                <a16:creationId xmlns:a16="http://schemas.microsoft.com/office/drawing/2014/main" id="{D68F6B8B-02DB-427F-9BE9-F255F454DBCC}"/>
              </a:ext>
            </a:extLst>
          </p:cNvPr>
          <p:cNvSpPr/>
          <p:nvPr/>
        </p:nvSpPr>
        <p:spPr>
          <a:xfrm>
            <a:off x="7128163" y="5166502"/>
            <a:ext cx="304800" cy="249381"/>
          </a:xfrm>
          <a:prstGeom prst="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0" name="直接连接符 29">
            <a:extLst>
              <a:ext uri="{FF2B5EF4-FFF2-40B4-BE49-F238E27FC236}">
                <a16:creationId xmlns:a16="http://schemas.microsoft.com/office/drawing/2014/main" id="{2EBF8DBB-015C-4A91-895B-E947DF99AE30}"/>
              </a:ext>
            </a:extLst>
          </p:cNvPr>
          <p:cNvCxnSpPr>
            <a:cxnSpLocks/>
            <a:stCxn id="24" idx="3"/>
          </p:cNvCxnSpPr>
          <p:nvPr/>
        </p:nvCxnSpPr>
        <p:spPr>
          <a:xfrm>
            <a:off x="7432963" y="2541007"/>
            <a:ext cx="2957947" cy="0"/>
          </a:xfrm>
          <a:prstGeom prst="line">
            <a:avLst/>
          </a:prstGeom>
          <a:ln w="12700">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32" name="文本框 31">
            <a:extLst>
              <a:ext uri="{FF2B5EF4-FFF2-40B4-BE49-F238E27FC236}">
                <a16:creationId xmlns:a16="http://schemas.microsoft.com/office/drawing/2014/main" id="{BA3FC6FE-55AF-47A5-9DB2-A084EE17184C}"/>
              </a:ext>
            </a:extLst>
          </p:cNvPr>
          <p:cNvSpPr txBox="1"/>
          <p:nvPr/>
        </p:nvSpPr>
        <p:spPr>
          <a:xfrm>
            <a:off x="7529946" y="2740527"/>
            <a:ext cx="3006436" cy="400110"/>
          </a:xfrm>
          <a:prstGeom prst="rect">
            <a:avLst/>
          </a:prstGeom>
          <a:noFill/>
        </p:spPr>
        <p:txBody>
          <a:bodyPr wrap="square" rtlCol="0">
            <a:spAutoFit/>
          </a:bodyPr>
          <a:lstStyle/>
          <a:p>
            <a:r>
              <a:rPr lang="zh-CN" altLang="zh-CN" sz="2000" dirty="0">
                <a:latin typeface="微软雅黑" panose="020B0503020204020204" pitchFamily="34" charset="-122"/>
                <a:ea typeface="微软雅黑" panose="020B0503020204020204" pitchFamily="34" charset="-122"/>
              </a:rPr>
              <a:t>不在困难面前低头</a:t>
            </a:r>
            <a:endParaRPr lang="zh-CN" altLang="en-US" sz="2000" dirty="0">
              <a:latin typeface="微软雅黑" panose="020B0503020204020204" pitchFamily="34" charset="-122"/>
              <a:ea typeface="微软雅黑" panose="020B0503020204020204" pitchFamily="34" charset="-122"/>
            </a:endParaRPr>
          </a:p>
        </p:txBody>
      </p:sp>
      <p:cxnSp>
        <p:nvCxnSpPr>
          <p:cNvPr id="33" name="直接连接符 32">
            <a:extLst>
              <a:ext uri="{FF2B5EF4-FFF2-40B4-BE49-F238E27FC236}">
                <a16:creationId xmlns:a16="http://schemas.microsoft.com/office/drawing/2014/main" id="{8D7ED7BC-9D66-4D79-AE2A-3B660146779C}"/>
              </a:ext>
            </a:extLst>
          </p:cNvPr>
          <p:cNvCxnSpPr>
            <a:cxnSpLocks/>
          </p:cNvCxnSpPr>
          <p:nvPr/>
        </p:nvCxnSpPr>
        <p:spPr>
          <a:xfrm>
            <a:off x="7432963" y="3441553"/>
            <a:ext cx="2957947" cy="0"/>
          </a:xfrm>
          <a:prstGeom prst="line">
            <a:avLst/>
          </a:prstGeom>
          <a:ln w="12700">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08814583-FFC2-4FE2-9E66-2FB78569A479}"/>
              </a:ext>
            </a:extLst>
          </p:cNvPr>
          <p:cNvSpPr txBox="1"/>
          <p:nvPr/>
        </p:nvSpPr>
        <p:spPr>
          <a:xfrm>
            <a:off x="7529946" y="3603001"/>
            <a:ext cx="3006436" cy="400110"/>
          </a:xfrm>
          <a:prstGeom prst="rect">
            <a:avLst/>
          </a:prstGeom>
          <a:noFill/>
        </p:spPr>
        <p:txBody>
          <a:bodyPr wrap="square" rtlCol="0">
            <a:spAutoFit/>
          </a:bodyPr>
          <a:lstStyle/>
          <a:p>
            <a:r>
              <a:rPr lang="zh-CN" altLang="zh-CN" sz="2000" dirty="0">
                <a:latin typeface="微软雅黑" panose="020B0503020204020204" pitchFamily="34" charset="-122"/>
                <a:ea typeface="微软雅黑" panose="020B0503020204020204" pitchFamily="34" charset="-122"/>
              </a:rPr>
              <a:t>不在挑战面前退缩</a:t>
            </a:r>
            <a:endParaRPr lang="zh-CN" altLang="en-US" sz="2000" dirty="0">
              <a:latin typeface="微软雅黑" panose="020B0503020204020204" pitchFamily="34" charset="-122"/>
              <a:ea typeface="微软雅黑" panose="020B0503020204020204" pitchFamily="34" charset="-122"/>
            </a:endParaRPr>
          </a:p>
        </p:txBody>
      </p:sp>
      <p:cxnSp>
        <p:nvCxnSpPr>
          <p:cNvPr id="35" name="直接连接符 34">
            <a:extLst>
              <a:ext uri="{FF2B5EF4-FFF2-40B4-BE49-F238E27FC236}">
                <a16:creationId xmlns:a16="http://schemas.microsoft.com/office/drawing/2014/main" id="{258F40B5-89DC-454B-AB78-D7FFF97F97A9}"/>
              </a:ext>
            </a:extLst>
          </p:cNvPr>
          <p:cNvCxnSpPr>
            <a:cxnSpLocks/>
          </p:cNvCxnSpPr>
          <p:nvPr/>
        </p:nvCxnSpPr>
        <p:spPr>
          <a:xfrm>
            <a:off x="7432963" y="4362630"/>
            <a:ext cx="2957947" cy="0"/>
          </a:xfrm>
          <a:prstGeom prst="line">
            <a:avLst/>
          </a:prstGeom>
          <a:ln w="12700">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36" name="文本框 35">
            <a:extLst>
              <a:ext uri="{FF2B5EF4-FFF2-40B4-BE49-F238E27FC236}">
                <a16:creationId xmlns:a16="http://schemas.microsoft.com/office/drawing/2014/main" id="{3758E3D7-A071-411C-8D26-2F571E3ED7AE}"/>
              </a:ext>
            </a:extLst>
          </p:cNvPr>
          <p:cNvSpPr txBox="1"/>
          <p:nvPr/>
        </p:nvSpPr>
        <p:spPr>
          <a:xfrm>
            <a:off x="7529946" y="4548099"/>
            <a:ext cx="3006436" cy="400110"/>
          </a:xfrm>
          <a:prstGeom prst="rect">
            <a:avLst/>
          </a:prstGeom>
          <a:noFill/>
        </p:spPr>
        <p:txBody>
          <a:bodyPr wrap="square" rtlCol="0">
            <a:spAutoFit/>
          </a:bodyPr>
          <a:lstStyle/>
          <a:p>
            <a:r>
              <a:rPr lang="zh-CN" altLang="zh-CN" sz="2000" dirty="0">
                <a:latin typeface="微软雅黑" panose="020B0503020204020204" pitchFamily="34" charset="-122"/>
                <a:ea typeface="微软雅黑" panose="020B0503020204020204" pitchFamily="34" charset="-122"/>
              </a:rPr>
              <a:t>不拿原则做交易</a:t>
            </a:r>
            <a:endParaRPr lang="zh-CN" altLang="en-US" sz="2000" dirty="0">
              <a:latin typeface="微软雅黑" panose="020B0503020204020204" pitchFamily="34" charset="-122"/>
              <a:ea typeface="微软雅黑" panose="020B0503020204020204" pitchFamily="34" charset="-122"/>
            </a:endParaRPr>
          </a:p>
        </p:txBody>
      </p:sp>
      <p:cxnSp>
        <p:nvCxnSpPr>
          <p:cNvPr id="37" name="直接连接符 36">
            <a:extLst>
              <a:ext uri="{FF2B5EF4-FFF2-40B4-BE49-F238E27FC236}">
                <a16:creationId xmlns:a16="http://schemas.microsoft.com/office/drawing/2014/main" id="{2BDE9D94-B8E0-4227-81AC-AE16DD5DD2DB}"/>
              </a:ext>
            </a:extLst>
          </p:cNvPr>
          <p:cNvCxnSpPr>
            <a:cxnSpLocks/>
          </p:cNvCxnSpPr>
          <p:nvPr/>
        </p:nvCxnSpPr>
        <p:spPr>
          <a:xfrm>
            <a:off x="7432963" y="5283957"/>
            <a:ext cx="2957947" cy="0"/>
          </a:xfrm>
          <a:prstGeom prst="line">
            <a:avLst/>
          </a:prstGeom>
          <a:ln w="12700">
            <a:solidFill>
              <a:srgbClr val="C00000"/>
            </a:solidFill>
            <a:prstDash val="sysDash"/>
          </a:ln>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id="{38454123-0722-47F5-B50D-9972C9B615D1}"/>
              </a:ext>
            </a:extLst>
          </p:cNvPr>
          <p:cNvSpPr txBox="1"/>
          <p:nvPr/>
        </p:nvSpPr>
        <p:spPr>
          <a:xfrm>
            <a:off x="7481455" y="5558953"/>
            <a:ext cx="3006436" cy="707886"/>
          </a:xfrm>
          <a:prstGeom prst="rect">
            <a:avLst/>
          </a:prstGeom>
          <a:noFill/>
        </p:spPr>
        <p:txBody>
          <a:bodyPr wrap="square" rtlCol="0">
            <a:spAutoFit/>
          </a:bodyPr>
          <a:lstStyle/>
          <a:p>
            <a:r>
              <a:rPr lang="zh-CN" altLang="zh-CN" sz="2000" dirty="0">
                <a:latin typeface="微软雅黑" panose="020B0503020204020204" pitchFamily="34" charset="-122"/>
                <a:ea typeface="微软雅黑" panose="020B0503020204020204" pitchFamily="34" charset="-122"/>
              </a:rPr>
              <a:t>不在任何压力下吞下损害中华民族根本利益的苦果</a:t>
            </a:r>
            <a:endParaRPr lang="zh-CN" altLang="en-US" sz="2000" dirty="0">
              <a:latin typeface="微软雅黑" panose="020B0503020204020204" pitchFamily="34" charset="-122"/>
              <a:ea typeface="微软雅黑" panose="020B0503020204020204" pitchFamily="34" charset="-122"/>
            </a:endParaRPr>
          </a:p>
        </p:txBody>
      </p:sp>
      <p:sp>
        <p:nvSpPr>
          <p:cNvPr id="40" name="矩形 39">
            <a:extLst>
              <a:ext uri="{FF2B5EF4-FFF2-40B4-BE49-F238E27FC236}">
                <a16:creationId xmlns:a16="http://schemas.microsoft.com/office/drawing/2014/main" id="{5EF93176-C705-4DCE-B924-7447F427AC3B}"/>
              </a:ext>
            </a:extLst>
          </p:cNvPr>
          <p:cNvSpPr/>
          <p:nvPr/>
        </p:nvSpPr>
        <p:spPr>
          <a:xfrm>
            <a:off x="6096000" y="2416316"/>
            <a:ext cx="304800" cy="24938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a:extLst>
              <a:ext uri="{FF2B5EF4-FFF2-40B4-BE49-F238E27FC236}">
                <a16:creationId xmlns:a16="http://schemas.microsoft.com/office/drawing/2014/main" id="{1298A6E9-7335-445B-8C63-37C09069BD36}"/>
              </a:ext>
            </a:extLst>
          </p:cNvPr>
          <p:cNvSpPr/>
          <p:nvPr/>
        </p:nvSpPr>
        <p:spPr>
          <a:xfrm>
            <a:off x="6096000" y="3309377"/>
            <a:ext cx="304800" cy="24938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a:extLst>
              <a:ext uri="{FF2B5EF4-FFF2-40B4-BE49-F238E27FC236}">
                <a16:creationId xmlns:a16="http://schemas.microsoft.com/office/drawing/2014/main" id="{BDA4B39F-7855-4C6B-BFA4-C0F5CB7F9FF5}"/>
              </a:ext>
            </a:extLst>
          </p:cNvPr>
          <p:cNvSpPr/>
          <p:nvPr/>
        </p:nvSpPr>
        <p:spPr>
          <a:xfrm>
            <a:off x="6096000" y="4237939"/>
            <a:ext cx="304800" cy="24938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矩形 42">
            <a:extLst>
              <a:ext uri="{FF2B5EF4-FFF2-40B4-BE49-F238E27FC236}">
                <a16:creationId xmlns:a16="http://schemas.microsoft.com/office/drawing/2014/main" id="{F5683519-ACA6-4970-9B59-33133974DB77}"/>
              </a:ext>
            </a:extLst>
          </p:cNvPr>
          <p:cNvSpPr/>
          <p:nvPr/>
        </p:nvSpPr>
        <p:spPr>
          <a:xfrm>
            <a:off x="6096000" y="5159266"/>
            <a:ext cx="304800" cy="24938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5" name="直接连接符 44">
            <a:extLst>
              <a:ext uri="{FF2B5EF4-FFF2-40B4-BE49-F238E27FC236}">
                <a16:creationId xmlns:a16="http://schemas.microsoft.com/office/drawing/2014/main" id="{95DC288F-1635-42E2-86D0-8DF92FAC9FF4}"/>
              </a:ext>
            </a:extLst>
          </p:cNvPr>
          <p:cNvCxnSpPr>
            <a:cxnSpLocks/>
            <a:endCxn id="40" idx="1"/>
          </p:cNvCxnSpPr>
          <p:nvPr/>
        </p:nvCxnSpPr>
        <p:spPr>
          <a:xfrm>
            <a:off x="1239982" y="2541007"/>
            <a:ext cx="4856018" cy="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7A774437-352A-4922-A878-84EC10ED59D0}"/>
              </a:ext>
            </a:extLst>
          </p:cNvPr>
          <p:cNvCxnSpPr>
            <a:cxnSpLocks/>
          </p:cNvCxnSpPr>
          <p:nvPr/>
        </p:nvCxnSpPr>
        <p:spPr>
          <a:xfrm>
            <a:off x="1239982" y="3441553"/>
            <a:ext cx="4856018" cy="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ADBC2C33-D961-4F96-989D-80E90DDC9C3E}"/>
              </a:ext>
            </a:extLst>
          </p:cNvPr>
          <p:cNvCxnSpPr>
            <a:cxnSpLocks/>
          </p:cNvCxnSpPr>
          <p:nvPr/>
        </p:nvCxnSpPr>
        <p:spPr>
          <a:xfrm>
            <a:off x="1239982" y="4362630"/>
            <a:ext cx="4856018" cy="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7243C1C7-4F90-4BDE-90D0-65984E93A46A}"/>
              </a:ext>
            </a:extLst>
          </p:cNvPr>
          <p:cNvCxnSpPr>
            <a:cxnSpLocks/>
          </p:cNvCxnSpPr>
          <p:nvPr/>
        </p:nvCxnSpPr>
        <p:spPr>
          <a:xfrm>
            <a:off x="1239982" y="5283957"/>
            <a:ext cx="4856018" cy="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sp>
        <p:nvSpPr>
          <p:cNvPr id="51" name="矩形 50">
            <a:extLst>
              <a:ext uri="{FF2B5EF4-FFF2-40B4-BE49-F238E27FC236}">
                <a16:creationId xmlns:a16="http://schemas.microsoft.com/office/drawing/2014/main" id="{1066AD6B-3B92-420A-9B31-8C1C390CA433}"/>
              </a:ext>
            </a:extLst>
          </p:cNvPr>
          <p:cNvSpPr/>
          <p:nvPr/>
        </p:nvSpPr>
        <p:spPr>
          <a:xfrm>
            <a:off x="1686789" y="2656559"/>
            <a:ext cx="4239493" cy="707886"/>
          </a:xfrm>
          <a:prstGeom prst="rect">
            <a:avLst/>
          </a:prstGeom>
        </p:spPr>
        <p:txBody>
          <a:bodyPr wrap="square">
            <a:spAutoFit/>
          </a:bodyPr>
          <a:lstStyle/>
          <a:p>
            <a:r>
              <a:rPr lang="zh-CN" altLang="zh-CN" sz="2000" dirty="0">
                <a:latin typeface="微软雅黑" panose="020B0503020204020204" pitchFamily="34" charset="-122"/>
                <a:ea typeface="微软雅黑" panose="020B0503020204020204" pitchFamily="34" charset="-122"/>
                <a:cs typeface="Times New Roman" panose="02020603050405020304" pitchFamily="18" charset="0"/>
              </a:rPr>
              <a:t>在事关中国特色社会主义前途命运的大是大非问题上坚定不移</a:t>
            </a:r>
            <a:endParaRPr lang="zh-CN" altLang="en-US" sz="2000" dirty="0">
              <a:latin typeface="微软雅黑" panose="020B0503020204020204" pitchFamily="34" charset="-122"/>
              <a:ea typeface="微软雅黑" panose="020B0503020204020204" pitchFamily="34" charset="-122"/>
            </a:endParaRPr>
          </a:p>
        </p:txBody>
      </p:sp>
      <p:sp>
        <p:nvSpPr>
          <p:cNvPr id="52" name="矩形 51">
            <a:extLst>
              <a:ext uri="{FF2B5EF4-FFF2-40B4-BE49-F238E27FC236}">
                <a16:creationId xmlns:a16="http://schemas.microsoft.com/office/drawing/2014/main" id="{F7A1F878-CDA3-45E5-9200-544540115840}"/>
              </a:ext>
            </a:extLst>
          </p:cNvPr>
          <p:cNvSpPr/>
          <p:nvPr/>
        </p:nvSpPr>
        <p:spPr>
          <a:xfrm>
            <a:off x="1616931" y="3688401"/>
            <a:ext cx="3775393" cy="400110"/>
          </a:xfrm>
          <a:prstGeom prst="rect">
            <a:avLst/>
          </a:prstGeom>
        </p:spPr>
        <p:txBody>
          <a:bodyPr wrap="none">
            <a:spAutoFit/>
          </a:bodyPr>
          <a:lstStyle/>
          <a:p>
            <a:r>
              <a:rPr lang="zh-CN" altLang="zh-CN" sz="2000" dirty="0">
                <a:latin typeface="微软雅黑" panose="020B0503020204020204" pitchFamily="34" charset="-122"/>
                <a:ea typeface="微软雅黑" panose="020B0503020204020204" pitchFamily="34" charset="-122"/>
                <a:cs typeface="Times New Roman" panose="02020603050405020304" pitchFamily="18" charset="0"/>
              </a:rPr>
              <a:t>在改革发展稳定工作中敢于碰硬</a:t>
            </a:r>
            <a:endParaRPr lang="zh-CN" altLang="en-US" sz="2000" dirty="0">
              <a:latin typeface="微软雅黑" panose="020B0503020204020204" pitchFamily="34" charset="-122"/>
              <a:ea typeface="微软雅黑" panose="020B0503020204020204" pitchFamily="34" charset="-122"/>
            </a:endParaRPr>
          </a:p>
        </p:txBody>
      </p:sp>
      <p:sp>
        <p:nvSpPr>
          <p:cNvPr id="53" name="矩形 52">
            <a:extLst>
              <a:ext uri="{FF2B5EF4-FFF2-40B4-BE49-F238E27FC236}">
                <a16:creationId xmlns:a16="http://schemas.microsoft.com/office/drawing/2014/main" id="{BDB437BE-D5C5-4B0A-900A-3C8AA985E2CA}"/>
              </a:ext>
            </a:extLst>
          </p:cNvPr>
          <p:cNvSpPr/>
          <p:nvPr/>
        </p:nvSpPr>
        <p:spPr>
          <a:xfrm>
            <a:off x="1616931" y="4586484"/>
            <a:ext cx="3262432" cy="400110"/>
          </a:xfrm>
          <a:prstGeom prst="rect">
            <a:avLst/>
          </a:prstGeom>
        </p:spPr>
        <p:txBody>
          <a:bodyPr wrap="none">
            <a:spAutoFit/>
          </a:bodyPr>
          <a:lstStyle/>
          <a:p>
            <a:r>
              <a:rPr lang="zh-CN" altLang="zh-CN" sz="2000" dirty="0">
                <a:latin typeface="微软雅黑" panose="020B0503020204020204" pitchFamily="34" charset="-122"/>
                <a:ea typeface="微软雅黑" panose="020B0503020204020204" pitchFamily="34" charset="-122"/>
                <a:cs typeface="Times New Roman" panose="02020603050405020304" pitchFamily="18" charset="0"/>
              </a:rPr>
              <a:t>在全面从严治党上敢于动硬</a:t>
            </a:r>
            <a:endParaRPr lang="zh-CN" altLang="en-US" sz="2000" dirty="0">
              <a:latin typeface="微软雅黑" panose="020B0503020204020204" pitchFamily="34" charset="-122"/>
              <a:ea typeface="微软雅黑" panose="020B0503020204020204" pitchFamily="34" charset="-122"/>
            </a:endParaRPr>
          </a:p>
        </p:txBody>
      </p:sp>
      <p:sp>
        <p:nvSpPr>
          <p:cNvPr id="54" name="矩形 53">
            <a:extLst>
              <a:ext uri="{FF2B5EF4-FFF2-40B4-BE49-F238E27FC236}">
                <a16:creationId xmlns:a16="http://schemas.microsoft.com/office/drawing/2014/main" id="{7CC51261-DB02-48F8-9871-9D4C7AF38D73}"/>
              </a:ext>
            </a:extLst>
          </p:cNvPr>
          <p:cNvSpPr/>
          <p:nvPr/>
        </p:nvSpPr>
        <p:spPr>
          <a:xfrm>
            <a:off x="1616931" y="5567037"/>
            <a:ext cx="4288353" cy="400110"/>
          </a:xfrm>
          <a:prstGeom prst="rect">
            <a:avLst/>
          </a:prstGeom>
        </p:spPr>
        <p:txBody>
          <a:bodyPr wrap="none">
            <a:spAutoFit/>
          </a:bodyPr>
          <a:lstStyle/>
          <a:p>
            <a:r>
              <a:rPr lang="zh-CN" altLang="zh-CN" sz="2000" dirty="0">
                <a:latin typeface="微软雅黑" panose="020B0503020204020204" pitchFamily="34" charset="-122"/>
                <a:ea typeface="微软雅黑" panose="020B0503020204020204" pitchFamily="34" charset="-122"/>
                <a:cs typeface="Times New Roman" panose="02020603050405020304" pitchFamily="18" charset="0"/>
              </a:rPr>
              <a:t>在维护国家核心利益上敢于针锋相对</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824054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588602" y="399084"/>
            <a:ext cx="1063336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zh-CN" sz="2800" b="1" dirty="0">
                <a:solidFill>
                  <a:srgbClr val="C00000"/>
                </a:solidFill>
                <a:latin typeface="微软雅黑" panose="020B0503020204020204" pitchFamily="34" charset="-122"/>
                <a:ea typeface="微软雅黑" panose="020B0503020204020204" pitchFamily="34" charset="-122"/>
              </a:rPr>
              <a:t>建设伟大工程，更好地团结带领全国人民进行伟大斗争、推进伟大事业、实现伟大梦想</a:t>
            </a:r>
          </a:p>
          <a:p>
            <a:pPr algn="ct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8" name="文本框 7">
            <a:extLst>
              <a:ext uri="{FF2B5EF4-FFF2-40B4-BE49-F238E27FC236}">
                <a16:creationId xmlns:a16="http://schemas.microsoft.com/office/drawing/2014/main" id="{5FAB5207-84FB-434F-8D77-C252C8827F8F}"/>
              </a:ext>
            </a:extLst>
          </p:cNvPr>
          <p:cNvSpPr txBox="1"/>
          <p:nvPr/>
        </p:nvSpPr>
        <p:spPr>
          <a:xfrm>
            <a:off x="3332017" y="2564788"/>
            <a:ext cx="8215747" cy="2308324"/>
          </a:xfrm>
          <a:prstGeom prst="rect">
            <a:avLst/>
          </a:prstGeom>
          <a:noFill/>
        </p:spPr>
        <p:txBody>
          <a:bodyPr wrap="square" rtlCol="0">
            <a:spAutoFit/>
          </a:bodyPr>
          <a:lstStyle/>
          <a:p>
            <a:pPr>
              <a:lnSpc>
                <a:spcPct val="150000"/>
              </a:lnSpc>
            </a:pPr>
            <a:r>
              <a:rPr lang="zh-CN" altLang="zh-CN" sz="2400" dirty="0">
                <a:latin typeface="微软雅黑" panose="020B0503020204020204" pitchFamily="34" charset="-122"/>
                <a:ea typeface="微软雅黑" panose="020B0503020204020204" pitchFamily="34" charset="-122"/>
              </a:rPr>
              <a:t>办好中国的事情，关键在党</a:t>
            </a:r>
            <a:r>
              <a:rPr lang="zh-CN" altLang="en-US" sz="2400" dirty="0">
                <a:latin typeface="微软雅黑" panose="020B0503020204020204" pitchFamily="34" charset="-122"/>
                <a:ea typeface="微软雅黑" panose="020B0503020204020204" pitchFamily="34" charset="-122"/>
              </a:rPr>
              <a:t>。</a:t>
            </a:r>
            <a:r>
              <a:rPr lang="zh-CN" altLang="zh-CN" sz="2400" dirty="0">
                <a:latin typeface="微软雅黑" panose="020B0503020204020204" pitchFamily="34" charset="-122"/>
                <a:ea typeface="微软雅黑" panose="020B0503020204020204" pitchFamily="34" charset="-122"/>
              </a:rPr>
              <a:t>这是被中国近代以来的历史反复证明了的道理。</a:t>
            </a:r>
            <a:endParaRPr lang="en-US" altLang="zh-CN" sz="2400" dirty="0">
              <a:latin typeface="微软雅黑" panose="020B0503020204020204" pitchFamily="34" charset="-122"/>
              <a:ea typeface="微软雅黑" panose="020B0503020204020204" pitchFamily="34" charset="-122"/>
            </a:endParaRPr>
          </a:p>
          <a:p>
            <a:pPr>
              <a:lnSpc>
                <a:spcPct val="150000"/>
              </a:lnSpc>
            </a:pPr>
            <a:r>
              <a:rPr lang="zh-CN" altLang="zh-CN" sz="2400" dirty="0">
                <a:latin typeface="微软雅黑" panose="020B0503020204020204" pitchFamily="34" charset="-122"/>
                <a:ea typeface="微软雅黑" panose="020B0503020204020204" pitchFamily="34" charset="-122"/>
              </a:rPr>
              <a:t>中国特色社会主义最本质的特征是中国共产党领导，中国特色社会主义制度的最大优势是中国共产党领导</a:t>
            </a:r>
            <a:r>
              <a:rPr lang="zh-CN" altLang="en-US" sz="2400" dirty="0">
                <a:latin typeface="微软雅黑" panose="020B0503020204020204" pitchFamily="34" charset="-122"/>
                <a:ea typeface="微软雅黑" panose="020B0503020204020204" pitchFamily="34" charset="-122"/>
              </a:rPr>
              <a:t>。</a:t>
            </a:r>
          </a:p>
        </p:txBody>
      </p:sp>
      <p:pic>
        <p:nvPicPr>
          <p:cNvPr id="38" name="图片 37">
            <a:extLst>
              <a:ext uri="{FF2B5EF4-FFF2-40B4-BE49-F238E27FC236}">
                <a16:creationId xmlns:a16="http://schemas.microsoft.com/office/drawing/2014/main" id="{9413501B-1D57-46AB-A53E-7252DAD07D42}"/>
              </a:ext>
            </a:extLst>
          </p:cNvPr>
          <p:cNvPicPr>
            <a:picLocks noChangeAspect="1"/>
          </p:cNvPicPr>
          <p:nvPr/>
        </p:nvPicPr>
        <p:blipFill rotWithShape="1">
          <a:blip r:embed="rId3" cstate="screen"/>
          <a:srcRect/>
          <a:stretch>
            <a:fillRect/>
          </a:stretch>
        </p:blipFill>
        <p:spPr>
          <a:xfrm>
            <a:off x="11118273" y="-66805"/>
            <a:ext cx="1110971" cy="874598"/>
          </a:xfrm>
          <a:prstGeom prst="rect">
            <a:avLst/>
          </a:prstGeom>
        </p:spPr>
      </p:pic>
      <p:pic>
        <p:nvPicPr>
          <p:cNvPr id="44" name="图片 43">
            <a:extLst>
              <a:ext uri="{FF2B5EF4-FFF2-40B4-BE49-F238E27FC236}">
                <a16:creationId xmlns:a16="http://schemas.microsoft.com/office/drawing/2014/main" id="{38F63634-6B25-45F3-B973-7F5ECC969FA8}"/>
              </a:ext>
            </a:extLst>
          </p:cNvPr>
          <p:cNvPicPr>
            <a:picLocks noChangeAspect="1"/>
          </p:cNvPicPr>
          <p:nvPr/>
        </p:nvPicPr>
        <p:blipFill rotWithShape="1">
          <a:blip r:embed="rId3" cstate="screen"/>
          <a:srcRect/>
          <a:stretch>
            <a:fillRect/>
          </a:stretch>
        </p:blipFill>
        <p:spPr>
          <a:xfrm>
            <a:off x="443345" y="2443898"/>
            <a:ext cx="2939588" cy="2314154"/>
          </a:xfrm>
          <a:prstGeom prst="rect">
            <a:avLst/>
          </a:prstGeom>
        </p:spPr>
      </p:pic>
    </p:spTree>
    <p:extLst>
      <p:ext uri="{BB962C8B-B14F-4D97-AF65-F5344CB8AC3E}">
        <p14:creationId xmlns:p14="http://schemas.microsoft.com/office/powerpoint/2010/main" val="41063743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588602" y="399084"/>
            <a:ext cx="1063336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zh-CN" sz="2800" b="1" dirty="0">
                <a:solidFill>
                  <a:srgbClr val="C00000"/>
                </a:solidFill>
                <a:latin typeface="微软雅黑" panose="020B0503020204020204" pitchFamily="34" charset="-122"/>
                <a:ea typeface="微软雅黑" panose="020B0503020204020204" pitchFamily="34" charset="-122"/>
              </a:rPr>
              <a:t>建设伟大工程，更好地团结带领全国人民进行伟大斗争、推进伟大事业、实现伟大梦想</a:t>
            </a:r>
          </a:p>
          <a:p>
            <a:pPr algn="ct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pic>
        <p:nvPicPr>
          <p:cNvPr id="38" name="图片 37">
            <a:extLst>
              <a:ext uri="{FF2B5EF4-FFF2-40B4-BE49-F238E27FC236}">
                <a16:creationId xmlns:a16="http://schemas.microsoft.com/office/drawing/2014/main" id="{9413501B-1D57-46AB-A53E-7252DAD07D42}"/>
              </a:ext>
            </a:extLst>
          </p:cNvPr>
          <p:cNvPicPr>
            <a:picLocks noChangeAspect="1"/>
          </p:cNvPicPr>
          <p:nvPr/>
        </p:nvPicPr>
        <p:blipFill rotWithShape="1">
          <a:blip r:embed="rId3" cstate="screen"/>
          <a:srcRect/>
          <a:stretch>
            <a:fillRect/>
          </a:stretch>
        </p:blipFill>
        <p:spPr>
          <a:xfrm>
            <a:off x="11118273" y="-66805"/>
            <a:ext cx="1110971" cy="874598"/>
          </a:xfrm>
          <a:prstGeom prst="rect">
            <a:avLst/>
          </a:prstGeom>
        </p:spPr>
      </p:pic>
      <p:pic>
        <p:nvPicPr>
          <p:cNvPr id="5" name="图片 4">
            <a:extLst>
              <a:ext uri="{FF2B5EF4-FFF2-40B4-BE49-F238E27FC236}">
                <a16:creationId xmlns:a16="http://schemas.microsoft.com/office/drawing/2014/main" id="{5BE5AC63-0C18-4D69-9B8E-CD350F40530A}"/>
              </a:ext>
            </a:extLst>
          </p:cNvPr>
          <p:cNvPicPr>
            <a:picLocks noChangeAspect="1"/>
          </p:cNvPicPr>
          <p:nvPr/>
        </p:nvPicPr>
        <p:blipFill>
          <a:blip r:embed="rId4"/>
          <a:stretch>
            <a:fillRect/>
          </a:stretch>
        </p:blipFill>
        <p:spPr>
          <a:xfrm>
            <a:off x="511954" y="2983353"/>
            <a:ext cx="3852891" cy="1914539"/>
          </a:xfrm>
          <a:prstGeom prst="rect">
            <a:avLst/>
          </a:prstGeom>
        </p:spPr>
      </p:pic>
      <p:grpSp>
        <p:nvGrpSpPr>
          <p:cNvPr id="16" name="组合 14">
            <a:extLst>
              <a:ext uri="{FF2B5EF4-FFF2-40B4-BE49-F238E27FC236}">
                <a16:creationId xmlns:a16="http://schemas.microsoft.com/office/drawing/2014/main" id="{5B8F9906-E903-42C0-A80C-6D617A391872}"/>
              </a:ext>
            </a:extLst>
          </p:cNvPr>
          <p:cNvGrpSpPr>
            <a:grpSpLocks/>
          </p:cNvGrpSpPr>
          <p:nvPr/>
        </p:nvGrpSpPr>
        <p:grpSpPr bwMode="auto">
          <a:xfrm>
            <a:off x="4476030" y="2313709"/>
            <a:ext cx="6011862" cy="4299845"/>
            <a:chOff x="1259632" y="1491630"/>
            <a:chExt cx="3168650" cy="4638170"/>
          </a:xfrm>
        </p:grpSpPr>
        <p:sp>
          <p:nvSpPr>
            <p:cNvPr id="17" name="圆角矩形 27">
              <a:extLst>
                <a:ext uri="{FF2B5EF4-FFF2-40B4-BE49-F238E27FC236}">
                  <a16:creationId xmlns:a16="http://schemas.microsoft.com/office/drawing/2014/main" id="{5DBCECAD-52AB-4786-A5CC-2C0EF551755E}"/>
                </a:ext>
              </a:extLst>
            </p:cNvPr>
            <p:cNvSpPr/>
            <p:nvPr/>
          </p:nvSpPr>
          <p:spPr bwMode="auto">
            <a:xfrm>
              <a:off x="1259632" y="1491630"/>
              <a:ext cx="3168650" cy="3336787"/>
            </a:xfrm>
            <a:prstGeom prst="roundRect">
              <a:avLst/>
            </a:prstGeom>
            <a:noFill/>
            <a:ln>
              <a:solidFill>
                <a:schemeClr val="tx1">
                  <a:lumMod val="75000"/>
                  <a:lumOff val="25000"/>
                </a:schemeClr>
              </a:solidFill>
            </a:ln>
          </p:spPr>
          <p:style>
            <a:lnRef idx="2">
              <a:schemeClr val="accent2"/>
            </a:lnRef>
            <a:fillRef idx="1">
              <a:schemeClr val="lt1"/>
            </a:fillRef>
            <a:effectRef idx="0">
              <a:schemeClr val="accent2"/>
            </a:effectRef>
            <a:fontRef idx="minor">
              <a:schemeClr val="dk1"/>
            </a:fontRef>
          </p:style>
          <p:txBody>
            <a:bodyPr lIns="91430" tIns="45716" rIns="91430" bIns="45716" anchor="ctr">
              <a:sp3d/>
            </a:bodyPr>
            <a:lstStyle/>
            <a:p>
              <a:pPr marL="0" lvl="2" algn="ctr" fontAlgn="ctr">
                <a:buClr>
                  <a:srgbClr val="FF0000"/>
                </a:buClr>
                <a:buSzPct val="70000"/>
                <a:buFont typeface="Wingdings" pitchFamily="2" charset="2"/>
                <a:buChar char="n"/>
                <a:tabLst>
                  <a:tab pos="136509" algn="l"/>
                </a:tabLst>
                <a:defRPr/>
              </a:pPr>
              <a:endParaRPr lang="zh-CN" altLang="en-US" sz="1400" dirty="0">
                <a:solidFill>
                  <a:schemeClr val="accent2"/>
                </a:solidFill>
                <a:latin typeface="微软雅黑" pitchFamily="34" charset="-122"/>
                <a:ea typeface="微软雅黑" pitchFamily="34" charset="-122"/>
              </a:endParaRPr>
            </a:p>
          </p:txBody>
        </p:sp>
        <p:sp>
          <p:nvSpPr>
            <p:cNvPr id="18" name="矩形 87">
              <a:extLst>
                <a:ext uri="{FF2B5EF4-FFF2-40B4-BE49-F238E27FC236}">
                  <a16:creationId xmlns:a16="http://schemas.microsoft.com/office/drawing/2014/main" id="{C87DE3C4-6443-4ED1-9C0C-E8F93F4A452C}"/>
                </a:ext>
              </a:extLst>
            </p:cNvPr>
            <p:cNvSpPr>
              <a:spLocks noChangeArrowheads="1"/>
            </p:cNvSpPr>
            <p:nvPr/>
          </p:nvSpPr>
          <p:spPr bwMode="auto">
            <a:xfrm>
              <a:off x="1381869" y="1515444"/>
              <a:ext cx="2982913" cy="4614356"/>
            </a:xfrm>
            <a:prstGeom prst="rect">
              <a:avLst/>
            </a:prstGeom>
            <a:noFill/>
            <a:ln w="9525">
              <a:noFill/>
              <a:miter lim="800000"/>
              <a:headEnd/>
              <a:tailEnd/>
            </a:ln>
          </p:spPr>
          <p:txBody>
            <a:bodyPr lIns="91430" tIns="45716" rIns="91430" bIns="45716">
              <a:spAutoFit/>
            </a:bodyPr>
            <a:lstStyle/>
            <a:p>
              <a:pPr>
                <a:lnSpc>
                  <a:spcPct val="150000"/>
                </a:lnSpc>
              </a:pPr>
              <a:r>
                <a:rPr lang="zh-CN" altLang="zh-CN" dirty="0">
                  <a:latin typeface="微软雅黑" panose="020B0503020204020204" pitchFamily="34" charset="-122"/>
                  <a:ea typeface="微软雅黑" panose="020B0503020204020204" pitchFamily="34" charset="-122"/>
                </a:rPr>
                <a:t>党的十八大以来，以习近平同志为核心的党中央全面加强党的领导、全面推进从严治党，着力解决人民群众反映最强烈、对党的执政基础威胁最大的突出问题，形成了反腐败斗争压倒性态势，党内政治生活气象更新，党的执政基础和群众基础更加巩固，为党和国家各项事业发展提供了坚强政治保证。</a:t>
              </a:r>
              <a:endParaRPr lang="zh-CN" altLang="en-US" dirty="0">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5517870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588602" y="399084"/>
            <a:ext cx="10633364" cy="1292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zh-CN" sz="2800" b="1" dirty="0">
                <a:solidFill>
                  <a:srgbClr val="C00000"/>
                </a:solidFill>
                <a:latin typeface="微软雅黑" panose="020B0503020204020204" pitchFamily="34" charset="-122"/>
                <a:ea typeface="微软雅黑" panose="020B0503020204020204" pitchFamily="34" charset="-122"/>
              </a:rPr>
              <a:t>建设伟大工程，更好地团结带领全国人民进行伟大斗争、推进伟大事业、实现伟大梦想</a:t>
            </a:r>
          </a:p>
          <a:p>
            <a:pPr algn="ct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pic>
        <p:nvPicPr>
          <p:cNvPr id="38" name="图片 37">
            <a:extLst>
              <a:ext uri="{FF2B5EF4-FFF2-40B4-BE49-F238E27FC236}">
                <a16:creationId xmlns:a16="http://schemas.microsoft.com/office/drawing/2014/main" id="{9413501B-1D57-46AB-A53E-7252DAD07D42}"/>
              </a:ext>
            </a:extLst>
          </p:cNvPr>
          <p:cNvPicPr>
            <a:picLocks noChangeAspect="1"/>
          </p:cNvPicPr>
          <p:nvPr/>
        </p:nvPicPr>
        <p:blipFill rotWithShape="1">
          <a:blip r:embed="rId3" cstate="screen"/>
          <a:srcRect/>
          <a:stretch>
            <a:fillRect/>
          </a:stretch>
        </p:blipFill>
        <p:spPr>
          <a:xfrm>
            <a:off x="11118273" y="-66805"/>
            <a:ext cx="1110971" cy="874598"/>
          </a:xfrm>
          <a:prstGeom prst="rect">
            <a:avLst/>
          </a:prstGeom>
        </p:spPr>
      </p:pic>
      <p:grpSp>
        <p:nvGrpSpPr>
          <p:cNvPr id="16" name="组合 14">
            <a:extLst>
              <a:ext uri="{FF2B5EF4-FFF2-40B4-BE49-F238E27FC236}">
                <a16:creationId xmlns:a16="http://schemas.microsoft.com/office/drawing/2014/main" id="{5B8F9906-E903-42C0-A80C-6D617A391872}"/>
              </a:ext>
            </a:extLst>
          </p:cNvPr>
          <p:cNvGrpSpPr>
            <a:grpSpLocks/>
          </p:cNvGrpSpPr>
          <p:nvPr/>
        </p:nvGrpSpPr>
        <p:grpSpPr bwMode="auto">
          <a:xfrm>
            <a:off x="943119" y="2599719"/>
            <a:ext cx="10015826" cy="3821863"/>
            <a:chOff x="1259632" y="1491630"/>
            <a:chExt cx="3168650" cy="3708931"/>
          </a:xfrm>
        </p:grpSpPr>
        <p:sp>
          <p:nvSpPr>
            <p:cNvPr id="17" name="圆角矩形 27">
              <a:extLst>
                <a:ext uri="{FF2B5EF4-FFF2-40B4-BE49-F238E27FC236}">
                  <a16:creationId xmlns:a16="http://schemas.microsoft.com/office/drawing/2014/main" id="{5DBCECAD-52AB-4786-A5CC-2C0EF551755E}"/>
                </a:ext>
              </a:extLst>
            </p:cNvPr>
            <p:cNvSpPr/>
            <p:nvPr/>
          </p:nvSpPr>
          <p:spPr bwMode="auto">
            <a:xfrm>
              <a:off x="1259632" y="1491630"/>
              <a:ext cx="3168650" cy="3336787"/>
            </a:xfrm>
            <a:prstGeom prst="roundRect">
              <a:avLst/>
            </a:prstGeom>
            <a:noFill/>
            <a:ln>
              <a:solidFill>
                <a:schemeClr val="tx1">
                  <a:lumMod val="75000"/>
                  <a:lumOff val="25000"/>
                </a:schemeClr>
              </a:solidFill>
            </a:ln>
          </p:spPr>
          <p:style>
            <a:lnRef idx="2">
              <a:schemeClr val="accent2"/>
            </a:lnRef>
            <a:fillRef idx="1">
              <a:schemeClr val="lt1"/>
            </a:fillRef>
            <a:effectRef idx="0">
              <a:schemeClr val="accent2"/>
            </a:effectRef>
            <a:fontRef idx="minor">
              <a:schemeClr val="dk1"/>
            </a:fontRef>
          </p:style>
          <p:txBody>
            <a:bodyPr lIns="91430" tIns="45716" rIns="91430" bIns="45716" anchor="ctr">
              <a:sp3d/>
            </a:bodyPr>
            <a:lstStyle/>
            <a:p>
              <a:pPr marL="0" lvl="2" algn="ctr" fontAlgn="ctr">
                <a:buClr>
                  <a:srgbClr val="FF0000"/>
                </a:buClr>
                <a:buSzPct val="70000"/>
                <a:buFont typeface="Wingdings" pitchFamily="2" charset="2"/>
                <a:buChar char="n"/>
                <a:tabLst>
                  <a:tab pos="136509" algn="l"/>
                </a:tabLst>
                <a:defRPr/>
              </a:pPr>
              <a:endParaRPr lang="zh-CN" altLang="en-US" sz="1400" dirty="0">
                <a:solidFill>
                  <a:schemeClr val="accent2"/>
                </a:solidFill>
                <a:latin typeface="微软雅黑" pitchFamily="34" charset="-122"/>
                <a:ea typeface="微软雅黑" pitchFamily="34" charset="-122"/>
              </a:endParaRPr>
            </a:p>
          </p:txBody>
        </p:sp>
        <p:sp>
          <p:nvSpPr>
            <p:cNvPr id="18" name="矩形 87">
              <a:extLst>
                <a:ext uri="{FF2B5EF4-FFF2-40B4-BE49-F238E27FC236}">
                  <a16:creationId xmlns:a16="http://schemas.microsoft.com/office/drawing/2014/main" id="{C87DE3C4-6443-4ED1-9C0C-E8F93F4A452C}"/>
                </a:ext>
              </a:extLst>
            </p:cNvPr>
            <p:cNvSpPr>
              <a:spLocks noChangeArrowheads="1"/>
            </p:cNvSpPr>
            <p:nvPr/>
          </p:nvSpPr>
          <p:spPr bwMode="auto">
            <a:xfrm>
              <a:off x="1381869" y="1515444"/>
              <a:ext cx="2982913" cy="3685117"/>
            </a:xfrm>
            <a:prstGeom prst="rect">
              <a:avLst/>
            </a:prstGeom>
            <a:noFill/>
            <a:ln w="9525">
              <a:noFill/>
              <a:miter lim="800000"/>
              <a:headEnd/>
              <a:tailEnd/>
            </a:ln>
          </p:spPr>
          <p:txBody>
            <a:bodyPr lIns="91430" tIns="45716" rIns="91430" bIns="45716">
              <a:spAutoFit/>
            </a:bodyPr>
            <a:lstStyle/>
            <a:p>
              <a:pPr>
                <a:lnSpc>
                  <a:spcPct val="150000"/>
                </a:lnSpc>
              </a:pPr>
              <a:r>
                <a:rPr lang="zh-CN" altLang="zh-CN" sz="2400" dirty="0">
                  <a:latin typeface="微软雅黑" panose="020B0503020204020204" pitchFamily="34" charset="-122"/>
                  <a:ea typeface="微软雅黑" panose="020B0503020204020204" pitchFamily="34" charset="-122"/>
                </a:rPr>
                <a:t>习近平同志要求全党要始终成为时代先锋、民族脊梁，始终成为马克思主义执政党，更加自觉地坚定党性原则，勇于直面问题，敢于刮骨疗毒，消除一切损害党的先进性和纯洁性的因素，清除一切侵蚀党的健康肌体的病毒，不断增强党的政治领导力、思想引领力、群众组织力、社会号召力，确保我们党永葆旺盛生命力和强大战斗力。</a:t>
              </a:r>
            </a:p>
          </p:txBody>
        </p:sp>
      </p:grpSp>
      <p:sp>
        <p:nvSpPr>
          <p:cNvPr id="6" name="文本框 5">
            <a:extLst>
              <a:ext uri="{FF2B5EF4-FFF2-40B4-BE49-F238E27FC236}">
                <a16:creationId xmlns:a16="http://schemas.microsoft.com/office/drawing/2014/main" id="{303FD3A2-B2E5-4FD1-AA81-9D07830B780A}"/>
              </a:ext>
            </a:extLst>
          </p:cNvPr>
          <p:cNvSpPr txBox="1"/>
          <p:nvPr/>
        </p:nvSpPr>
        <p:spPr>
          <a:xfrm>
            <a:off x="755073" y="1759527"/>
            <a:ext cx="6005945" cy="461665"/>
          </a:xfrm>
          <a:prstGeom prst="rect">
            <a:avLst/>
          </a:prstGeom>
          <a:noFill/>
        </p:spPr>
        <p:txBody>
          <a:bodyPr wrap="square" rtlCol="0">
            <a:spAutoFit/>
          </a:bodyPr>
          <a:lstStyle/>
          <a:p>
            <a:r>
              <a:rPr lang="zh-CN" altLang="zh-CN" sz="2400" b="1" dirty="0">
                <a:latin typeface="微软雅黑" panose="020B0503020204020204" pitchFamily="34" charset="-122"/>
                <a:ea typeface="微软雅黑" panose="020B0503020204020204" pitchFamily="34" charset="-122"/>
              </a:rPr>
              <a:t>实现伟大梦想，必须建设伟大工程。</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642202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7" name="组合 25">
            <a:extLst>
              <a:ext uri="{FF2B5EF4-FFF2-40B4-BE49-F238E27FC236}">
                <a16:creationId xmlns:a16="http://schemas.microsoft.com/office/drawing/2014/main" id="{6CB9E67A-6D3C-400F-88E8-89385FF3EF72}"/>
              </a:ext>
            </a:extLst>
          </p:cNvPr>
          <p:cNvGrpSpPr>
            <a:grpSpLocks/>
          </p:cNvGrpSpPr>
          <p:nvPr/>
        </p:nvGrpSpPr>
        <p:grpSpPr bwMode="auto">
          <a:xfrm>
            <a:off x="3073949" y="339242"/>
            <a:ext cx="2384425" cy="669924"/>
            <a:chOff x="3962424" y="1843577"/>
            <a:chExt cx="2384408" cy="811392"/>
          </a:xfrm>
        </p:grpSpPr>
        <p:sp>
          <p:nvSpPr>
            <p:cNvPr id="9" name="五边形 101">
              <a:extLst>
                <a:ext uri="{FF2B5EF4-FFF2-40B4-BE49-F238E27FC236}">
                  <a16:creationId xmlns:a16="http://schemas.microsoft.com/office/drawing/2014/main" id="{0DC0B34F-4689-4809-B002-B9035C4B30AC}"/>
                </a:ext>
              </a:extLst>
            </p:cNvPr>
            <p:cNvSpPr/>
            <p:nvPr/>
          </p:nvSpPr>
          <p:spPr>
            <a:xfrm>
              <a:off x="3962424" y="1845286"/>
              <a:ext cx="2384408" cy="809683"/>
            </a:xfrm>
            <a:prstGeom prst="homePlate">
              <a:avLst/>
            </a:prstGeom>
            <a:gradFill>
              <a:gsLst>
                <a:gs pos="89000">
                  <a:srgbClr val="C00000"/>
                </a:gs>
                <a:gs pos="35000">
                  <a:srgbClr val="FF3300"/>
                </a:gs>
              </a:gsLst>
              <a:lin ang="5400000" scaled="1"/>
            </a:gradFill>
            <a:ln w="15875">
              <a:gradFill flip="none" rotWithShape="1">
                <a:gsLst>
                  <a:gs pos="0">
                    <a:srgbClr val="FFF200"/>
                  </a:gs>
                  <a:gs pos="45000">
                    <a:srgbClr val="FF7A00"/>
                  </a:gs>
                  <a:gs pos="70000">
                    <a:srgbClr val="FF0300"/>
                  </a:gs>
                  <a:gs pos="100000">
                    <a:srgbClr val="4D0808"/>
                  </a:gs>
                </a:gsLst>
                <a:lin ang="8100000" scaled="1"/>
                <a:tileRect/>
              </a:gradFill>
            </a:ln>
            <a:effectLst>
              <a:reflection blurRad="6350" stA="25000" endPos="23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ffectLst>
                  <a:outerShdw blurRad="38100" dist="38100" dir="2700000" algn="tl">
                    <a:srgbClr val="000000">
                      <a:alpha val="43137"/>
                    </a:srgbClr>
                  </a:outerShdw>
                </a:effectLst>
              </a:endParaRPr>
            </a:p>
          </p:txBody>
        </p:sp>
        <p:sp>
          <p:nvSpPr>
            <p:cNvPr id="10" name="TextBox 28">
              <a:hlinkClick r:id="" action="ppaction://hlinkshowjump?jump=nextslide"/>
              <a:extLst>
                <a:ext uri="{FF2B5EF4-FFF2-40B4-BE49-F238E27FC236}">
                  <a16:creationId xmlns:a16="http://schemas.microsoft.com/office/drawing/2014/main" id="{7DC75323-A234-4803-96DF-A73675672089}"/>
                </a:ext>
              </a:extLst>
            </p:cNvPr>
            <p:cNvSpPr txBox="1">
              <a:spLocks noChangeArrowheads="1"/>
            </p:cNvSpPr>
            <p:nvPr/>
          </p:nvSpPr>
          <p:spPr bwMode="auto">
            <a:xfrm>
              <a:off x="4505748" y="1843577"/>
              <a:ext cx="1245845" cy="782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r>
                <a:rPr lang="zh-CN" altLang="en-US" sz="3600" b="1" dirty="0">
                  <a:solidFill>
                    <a:srgbClr val="FFFF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目 录</a:t>
              </a:r>
            </a:p>
          </p:txBody>
        </p:sp>
      </p:grpSp>
      <p:pic>
        <p:nvPicPr>
          <p:cNvPr id="11" name="图片 10">
            <a:extLst>
              <a:ext uri="{FF2B5EF4-FFF2-40B4-BE49-F238E27FC236}">
                <a16:creationId xmlns:a16="http://schemas.microsoft.com/office/drawing/2014/main" id="{8FD0BB9D-7613-4D48-B757-670EC216F9A8}"/>
              </a:ext>
            </a:extLst>
          </p:cNvPr>
          <p:cNvPicPr>
            <a:picLocks noChangeAspect="1"/>
          </p:cNvPicPr>
          <p:nvPr/>
        </p:nvPicPr>
        <p:blipFill rotWithShape="1">
          <a:blip r:embed="rId3" cstate="screen"/>
          <a:srcRect/>
          <a:stretch>
            <a:fillRect/>
          </a:stretch>
        </p:blipFill>
        <p:spPr>
          <a:xfrm>
            <a:off x="1841382" y="223592"/>
            <a:ext cx="1110971" cy="874598"/>
          </a:xfrm>
          <a:prstGeom prst="rect">
            <a:avLst/>
          </a:prstGeom>
        </p:spPr>
      </p:pic>
      <p:grpSp>
        <p:nvGrpSpPr>
          <p:cNvPr id="12" name="组合 11">
            <a:extLst>
              <a:ext uri="{FF2B5EF4-FFF2-40B4-BE49-F238E27FC236}">
                <a16:creationId xmlns:a16="http://schemas.microsoft.com/office/drawing/2014/main" id="{E01F3925-BCCD-42EB-8A07-46C86FED2F93}"/>
              </a:ext>
            </a:extLst>
          </p:cNvPr>
          <p:cNvGrpSpPr/>
          <p:nvPr/>
        </p:nvGrpSpPr>
        <p:grpSpPr>
          <a:xfrm>
            <a:off x="2664321" y="1903764"/>
            <a:ext cx="6599995" cy="568648"/>
            <a:chOff x="4069405" y="555526"/>
            <a:chExt cx="6599995" cy="568648"/>
          </a:xfrm>
        </p:grpSpPr>
        <p:grpSp>
          <p:nvGrpSpPr>
            <p:cNvPr id="13" name="组合 12">
              <a:extLst>
                <a:ext uri="{FF2B5EF4-FFF2-40B4-BE49-F238E27FC236}">
                  <a16:creationId xmlns:a16="http://schemas.microsoft.com/office/drawing/2014/main" id="{0B1FAD84-10FB-41EA-89A9-506970FF8CB5}"/>
                </a:ext>
              </a:extLst>
            </p:cNvPr>
            <p:cNvGrpSpPr/>
            <p:nvPr/>
          </p:nvGrpSpPr>
          <p:grpSpPr>
            <a:xfrm>
              <a:off x="4069405" y="555526"/>
              <a:ext cx="576064" cy="568648"/>
              <a:chOff x="4069405" y="699542"/>
              <a:chExt cx="576064" cy="568648"/>
            </a:xfrm>
          </p:grpSpPr>
          <p:grpSp>
            <p:nvGrpSpPr>
              <p:cNvPr id="17" name="组合 16">
                <a:extLst>
                  <a:ext uri="{FF2B5EF4-FFF2-40B4-BE49-F238E27FC236}">
                    <a16:creationId xmlns:a16="http://schemas.microsoft.com/office/drawing/2014/main" id="{C91B7972-8808-41C2-A2E0-4EC6F50479C7}"/>
                  </a:ext>
                </a:extLst>
              </p:cNvPr>
              <p:cNvGrpSpPr/>
              <p:nvPr/>
            </p:nvGrpSpPr>
            <p:grpSpPr>
              <a:xfrm>
                <a:off x="4073111" y="699542"/>
                <a:ext cx="568652" cy="568648"/>
                <a:chOff x="3555369" y="1745600"/>
                <a:chExt cx="1042180" cy="1042174"/>
              </a:xfrm>
              <a:effectLst/>
            </p:grpSpPr>
            <p:sp>
              <p:nvSpPr>
                <p:cNvPr id="19" name="矩形 18">
                  <a:extLst>
                    <a:ext uri="{FF2B5EF4-FFF2-40B4-BE49-F238E27FC236}">
                      <a16:creationId xmlns:a16="http://schemas.microsoft.com/office/drawing/2014/main" id="{B8FCC207-3C46-4842-8C5A-12904C795D1F}"/>
                    </a:ext>
                  </a:extLst>
                </p:cNvPr>
                <p:cNvSpPr/>
                <p:nvPr/>
              </p:nvSpPr>
              <p:spPr>
                <a:xfrm>
                  <a:off x="3555369" y="1745600"/>
                  <a:ext cx="1042180" cy="1042174"/>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C00000"/>
                    </a:solidFill>
                  </a:endParaRPr>
                </a:p>
              </p:txBody>
            </p:sp>
            <p:cxnSp>
              <p:nvCxnSpPr>
                <p:cNvPr id="20" name="直接连接符 19">
                  <a:extLst>
                    <a:ext uri="{FF2B5EF4-FFF2-40B4-BE49-F238E27FC236}">
                      <a16:creationId xmlns:a16="http://schemas.microsoft.com/office/drawing/2014/main" id="{839016C5-3C58-4190-A2C5-C565DFEF2824}"/>
                    </a:ext>
                  </a:extLst>
                </p:cNvPr>
                <p:cNvCxnSpPr/>
                <p:nvPr/>
              </p:nvCxnSpPr>
              <p:spPr>
                <a:xfrm>
                  <a:off x="3555369" y="2266687"/>
                  <a:ext cx="1042180"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1" name="直接连接符 20">
                  <a:extLst>
                    <a:ext uri="{FF2B5EF4-FFF2-40B4-BE49-F238E27FC236}">
                      <a16:creationId xmlns:a16="http://schemas.microsoft.com/office/drawing/2014/main" id="{441F3243-F1A6-4695-A950-6DA200EE027C}"/>
                    </a:ext>
                  </a:extLst>
                </p:cNvPr>
                <p:cNvCxnSpPr/>
                <p:nvPr/>
              </p:nvCxnSpPr>
              <p:spPr>
                <a:xfrm rot="5400000">
                  <a:off x="3555372" y="2266687"/>
                  <a:ext cx="1042174"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18" name="文本框 17">
                <a:extLst>
                  <a:ext uri="{FF2B5EF4-FFF2-40B4-BE49-F238E27FC236}">
                    <a16:creationId xmlns:a16="http://schemas.microsoft.com/office/drawing/2014/main" id="{DEFEA1BB-5175-4532-A551-103D4333887D}"/>
                  </a:ext>
                </a:extLst>
              </p:cNvPr>
              <p:cNvSpPr txBox="1"/>
              <p:nvPr/>
            </p:nvSpPr>
            <p:spPr>
              <a:xfrm>
                <a:off x="4069405" y="722256"/>
                <a:ext cx="576064" cy="523220"/>
              </a:xfrm>
              <a:prstGeom prst="rect">
                <a:avLst/>
              </a:prstGeom>
              <a:noFill/>
            </p:spPr>
            <p:txBody>
              <a:bodyPr wrap="square" rtlCol="0" anchor="ctr" anchorCtr="0">
                <a:spAutoFit/>
              </a:bodyPr>
              <a:lstStyle/>
              <a:p>
                <a:r>
                  <a:rPr lang="en-US" altLang="zh-CN" sz="2800" dirty="0">
                    <a:solidFill>
                      <a:srgbClr val="C00000"/>
                    </a:solidFill>
                    <a:effectLst>
                      <a:outerShdw blurRad="50800" dist="38100" algn="l" rotWithShape="0">
                        <a:prstClr val="black">
                          <a:alpha val="40000"/>
                        </a:prstClr>
                      </a:outerShdw>
                    </a:effectLst>
                    <a:latin typeface="Impact" panose="020B0806030902050204" pitchFamily="34" charset="0"/>
                  </a:rPr>
                  <a:t>02</a:t>
                </a:r>
                <a:endParaRPr lang="zh-CN" altLang="en-US" sz="2800" dirty="0">
                  <a:solidFill>
                    <a:srgbClr val="C00000"/>
                  </a:solidFill>
                  <a:effectLst>
                    <a:outerShdw blurRad="50800" dist="38100" algn="l" rotWithShape="0">
                      <a:prstClr val="black">
                        <a:alpha val="40000"/>
                      </a:prstClr>
                    </a:outerShdw>
                  </a:effectLst>
                  <a:latin typeface="Impact" panose="020B0806030902050204" pitchFamily="34" charset="0"/>
                </a:endParaRPr>
              </a:p>
            </p:txBody>
          </p:sp>
        </p:grpSp>
        <p:sp>
          <p:nvSpPr>
            <p:cNvPr id="14" name="文本框 13">
              <a:extLst>
                <a:ext uri="{FF2B5EF4-FFF2-40B4-BE49-F238E27FC236}">
                  <a16:creationId xmlns:a16="http://schemas.microsoft.com/office/drawing/2014/main" id="{06BCD949-8C4E-4E71-8D61-CC6367028417}"/>
                </a:ext>
              </a:extLst>
            </p:cNvPr>
            <p:cNvSpPr txBox="1"/>
            <p:nvPr/>
          </p:nvSpPr>
          <p:spPr>
            <a:xfrm>
              <a:off x="4860032" y="609018"/>
              <a:ext cx="5809368" cy="400110"/>
            </a:xfrm>
            <a:prstGeom prst="rect">
              <a:avLst/>
            </a:prstGeom>
            <a:noFill/>
          </p:spPr>
          <p:txBody>
            <a:bodyPr wrap="square" rtlCol="0">
              <a:spAutoFit/>
            </a:bodyPr>
            <a:lstStyle/>
            <a:p>
              <a:r>
                <a:rPr lang="zh-CN" altLang="en-US" sz="2000" b="1" dirty="0">
                  <a:solidFill>
                    <a:srgbClr val="C00000"/>
                  </a:solidFill>
                  <a:latin typeface="微软雅黑" panose="020B0503020204020204" pitchFamily="34" charset="-122"/>
                </a:rPr>
                <a:t>中国特色社会主义新时代</a:t>
              </a:r>
            </a:p>
          </p:txBody>
        </p:sp>
      </p:grpSp>
      <p:grpSp>
        <p:nvGrpSpPr>
          <p:cNvPr id="22" name="组合 21">
            <a:extLst>
              <a:ext uri="{FF2B5EF4-FFF2-40B4-BE49-F238E27FC236}">
                <a16:creationId xmlns:a16="http://schemas.microsoft.com/office/drawing/2014/main" id="{24955F85-5C4D-496E-98B8-75C82768E3F8}"/>
              </a:ext>
            </a:extLst>
          </p:cNvPr>
          <p:cNvGrpSpPr/>
          <p:nvPr/>
        </p:nvGrpSpPr>
        <p:grpSpPr>
          <a:xfrm>
            <a:off x="2664321" y="2567721"/>
            <a:ext cx="6997037" cy="568648"/>
            <a:chOff x="4069405" y="555526"/>
            <a:chExt cx="6997037" cy="568648"/>
          </a:xfrm>
        </p:grpSpPr>
        <p:grpSp>
          <p:nvGrpSpPr>
            <p:cNvPr id="23" name="组合 22">
              <a:extLst>
                <a:ext uri="{FF2B5EF4-FFF2-40B4-BE49-F238E27FC236}">
                  <a16:creationId xmlns:a16="http://schemas.microsoft.com/office/drawing/2014/main" id="{8E12DA68-2D66-489A-832C-43E251C32F02}"/>
                </a:ext>
              </a:extLst>
            </p:cNvPr>
            <p:cNvGrpSpPr/>
            <p:nvPr/>
          </p:nvGrpSpPr>
          <p:grpSpPr>
            <a:xfrm>
              <a:off x="4069405" y="555526"/>
              <a:ext cx="576064" cy="568648"/>
              <a:chOff x="4069405" y="699542"/>
              <a:chExt cx="576064" cy="568648"/>
            </a:xfrm>
          </p:grpSpPr>
          <p:grpSp>
            <p:nvGrpSpPr>
              <p:cNvPr id="25" name="组合 24">
                <a:extLst>
                  <a:ext uri="{FF2B5EF4-FFF2-40B4-BE49-F238E27FC236}">
                    <a16:creationId xmlns:a16="http://schemas.microsoft.com/office/drawing/2014/main" id="{22CBE763-C405-4165-9855-3D9A6BC642A8}"/>
                  </a:ext>
                </a:extLst>
              </p:cNvPr>
              <p:cNvGrpSpPr/>
              <p:nvPr/>
            </p:nvGrpSpPr>
            <p:grpSpPr>
              <a:xfrm>
                <a:off x="4073111" y="699542"/>
                <a:ext cx="568652" cy="568648"/>
                <a:chOff x="3555369" y="1745600"/>
                <a:chExt cx="1042180" cy="1042174"/>
              </a:xfrm>
              <a:effectLst/>
            </p:grpSpPr>
            <p:sp>
              <p:nvSpPr>
                <p:cNvPr id="27" name="矩形 26">
                  <a:extLst>
                    <a:ext uri="{FF2B5EF4-FFF2-40B4-BE49-F238E27FC236}">
                      <a16:creationId xmlns:a16="http://schemas.microsoft.com/office/drawing/2014/main" id="{D507133C-3BE3-4366-85B4-C1E11ADAB26E}"/>
                    </a:ext>
                  </a:extLst>
                </p:cNvPr>
                <p:cNvSpPr/>
                <p:nvPr/>
              </p:nvSpPr>
              <p:spPr>
                <a:xfrm>
                  <a:off x="3555369" y="1745600"/>
                  <a:ext cx="1042180" cy="1042174"/>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C00000"/>
                    </a:solidFill>
                  </a:endParaRPr>
                </a:p>
              </p:txBody>
            </p:sp>
            <p:cxnSp>
              <p:nvCxnSpPr>
                <p:cNvPr id="28" name="直接连接符 27">
                  <a:extLst>
                    <a:ext uri="{FF2B5EF4-FFF2-40B4-BE49-F238E27FC236}">
                      <a16:creationId xmlns:a16="http://schemas.microsoft.com/office/drawing/2014/main" id="{8E47E9F3-0EC3-4C23-BB66-B50F2FEDA9B8}"/>
                    </a:ext>
                  </a:extLst>
                </p:cNvPr>
                <p:cNvCxnSpPr/>
                <p:nvPr/>
              </p:nvCxnSpPr>
              <p:spPr>
                <a:xfrm>
                  <a:off x="3555369" y="2266687"/>
                  <a:ext cx="1042180"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A5573057-F4AD-456E-A34E-EA2E5997555A}"/>
                    </a:ext>
                  </a:extLst>
                </p:cNvPr>
                <p:cNvCxnSpPr/>
                <p:nvPr/>
              </p:nvCxnSpPr>
              <p:spPr>
                <a:xfrm rot="5400000">
                  <a:off x="3555372" y="2266687"/>
                  <a:ext cx="1042174"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26" name="文本框 25">
                <a:extLst>
                  <a:ext uri="{FF2B5EF4-FFF2-40B4-BE49-F238E27FC236}">
                    <a16:creationId xmlns:a16="http://schemas.microsoft.com/office/drawing/2014/main" id="{BEDCAB4A-4F7A-481C-B23E-C1DC58A2033F}"/>
                  </a:ext>
                </a:extLst>
              </p:cNvPr>
              <p:cNvSpPr txBox="1"/>
              <p:nvPr/>
            </p:nvSpPr>
            <p:spPr>
              <a:xfrm>
                <a:off x="4069405" y="722256"/>
                <a:ext cx="576064" cy="523220"/>
              </a:xfrm>
              <a:prstGeom prst="rect">
                <a:avLst/>
              </a:prstGeom>
              <a:noFill/>
            </p:spPr>
            <p:txBody>
              <a:bodyPr wrap="square" rtlCol="0" anchor="ctr" anchorCtr="0">
                <a:spAutoFit/>
              </a:bodyPr>
              <a:lstStyle/>
              <a:p>
                <a:r>
                  <a:rPr lang="en-US" altLang="zh-CN" sz="2800" dirty="0">
                    <a:solidFill>
                      <a:srgbClr val="C00000"/>
                    </a:solidFill>
                    <a:effectLst>
                      <a:outerShdw blurRad="50800" dist="38100" algn="l" rotWithShape="0">
                        <a:prstClr val="black">
                          <a:alpha val="40000"/>
                        </a:prstClr>
                      </a:outerShdw>
                    </a:effectLst>
                    <a:latin typeface="Impact" panose="020B0806030902050204" pitchFamily="34" charset="0"/>
                  </a:rPr>
                  <a:t>03</a:t>
                </a:r>
                <a:endParaRPr lang="zh-CN" altLang="en-US" sz="2800" dirty="0">
                  <a:solidFill>
                    <a:srgbClr val="C00000"/>
                  </a:solidFill>
                  <a:effectLst>
                    <a:outerShdw blurRad="50800" dist="38100" algn="l" rotWithShape="0">
                      <a:prstClr val="black">
                        <a:alpha val="40000"/>
                      </a:prstClr>
                    </a:outerShdw>
                  </a:effectLst>
                  <a:latin typeface="Impact" panose="020B0806030902050204" pitchFamily="34" charset="0"/>
                </a:endParaRPr>
              </a:p>
            </p:txBody>
          </p:sp>
        </p:grpSp>
        <p:sp>
          <p:nvSpPr>
            <p:cNvPr id="24" name="文本框 23">
              <a:extLst>
                <a:ext uri="{FF2B5EF4-FFF2-40B4-BE49-F238E27FC236}">
                  <a16:creationId xmlns:a16="http://schemas.microsoft.com/office/drawing/2014/main" id="{79182A64-DA39-430D-A7CF-219FFDCCE5C5}"/>
                </a:ext>
              </a:extLst>
            </p:cNvPr>
            <p:cNvSpPr txBox="1"/>
            <p:nvPr/>
          </p:nvSpPr>
          <p:spPr>
            <a:xfrm>
              <a:off x="4860032" y="609018"/>
              <a:ext cx="6206410" cy="400110"/>
            </a:xfrm>
            <a:prstGeom prst="rect">
              <a:avLst/>
            </a:prstGeom>
            <a:noFill/>
          </p:spPr>
          <p:txBody>
            <a:bodyPr wrap="square" rtlCol="0">
              <a:spAutoFit/>
            </a:bodyPr>
            <a:lstStyle/>
            <a:p>
              <a:r>
                <a:rPr lang="zh-CN" altLang="en-US" sz="2000" b="1" dirty="0">
                  <a:solidFill>
                    <a:srgbClr val="C00000"/>
                  </a:solidFill>
                  <a:latin typeface="微软雅黑" panose="020B0503020204020204" pitchFamily="34" charset="-122"/>
                </a:rPr>
                <a:t>中国特色社会主义新使命</a:t>
              </a:r>
            </a:p>
          </p:txBody>
        </p:sp>
      </p:grpSp>
      <p:grpSp>
        <p:nvGrpSpPr>
          <p:cNvPr id="30" name="组合 29">
            <a:extLst>
              <a:ext uri="{FF2B5EF4-FFF2-40B4-BE49-F238E27FC236}">
                <a16:creationId xmlns:a16="http://schemas.microsoft.com/office/drawing/2014/main" id="{DB3607A5-B956-40B2-A3FD-2B4EECD4EA50}"/>
              </a:ext>
            </a:extLst>
          </p:cNvPr>
          <p:cNvGrpSpPr/>
          <p:nvPr/>
        </p:nvGrpSpPr>
        <p:grpSpPr>
          <a:xfrm>
            <a:off x="2664321" y="1239807"/>
            <a:ext cx="7827215" cy="568648"/>
            <a:chOff x="4069405" y="555526"/>
            <a:chExt cx="7827215" cy="568648"/>
          </a:xfrm>
        </p:grpSpPr>
        <p:grpSp>
          <p:nvGrpSpPr>
            <p:cNvPr id="31" name="组合 30">
              <a:extLst>
                <a:ext uri="{FF2B5EF4-FFF2-40B4-BE49-F238E27FC236}">
                  <a16:creationId xmlns:a16="http://schemas.microsoft.com/office/drawing/2014/main" id="{774FD771-27F9-4151-B09F-385D82CC43AE}"/>
                </a:ext>
              </a:extLst>
            </p:cNvPr>
            <p:cNvGrpSpPr/>
            <p:nvPr/>
          </p:nvGrpSpPr>
          <p:grpSpPr>
            <a:xfrm>
              <a:off x="4069405" y="555526"/>
              <a:ext cx="576064" cy="568648"/>
              <a:chOff x="4069405" y="699542"/>
              <a:chExt cx="576064" cy="568648"/>
            </a:xfrm>
          </p:grpSpPr>
          <p:grpSp>
            <p:nvGrpSpPr>
              <p:cNvPr id="33" name="组合 32">
                <a:extLst>
                  <a:ext uri="{FF2B5EF4-FFF2-40B4-BE49-F238E27FC236}">
                    <a16:creationId xmlns:a16="http://schemas.microsoft.com/office/drawing/2014/main" id="{85FD9257-60A5-46D2-B4F7-8E06DAD9640F}"/>
                  </a:ext>
                </a:extLst>
              </p:cNvPr>
              <p:cNvGrpSpPr/>
              <p:nvPr/>
            </p:nvGrpSpPr>
            <p:grpSpPr>
              <a:xfrm>
                <a:off x="4073111" y="699542"/>
                <a:ext cx="568652" cy="568648"/>
                <a:chOff x="3555369" y="1745600"/>
                <a:chExt cx="1042180" cy="1042174"/>
              </a:xfrm>
              <a:effectLst/>
            </p:grpSpPr>
            <p:sp>
              <p:nvSpPr>
                <p:cNvPr id="35" name="矩形 34">
                  <a:extLst>
                    <a:ext uri="{FF2B5EF4-FFF2-40B4-BE49-F238E27FC236}">
                      <a16:creationId xmlns:a16="http://schemas.microsoft.com/office/drawing/2014/main" id="{8E38D2F9-507A-45B8-B011-DA8059775CA5}"/>
                    </a:ext>
                  </a:extLst>
                </p:cNvPr>
                <p:cNvSpPr/>
                <p:nvPr/>
              </p:nvSpPr>
              <p:spPr>
                <a:xfrm>
                  <a:off x="3555369" y="1745600"/>
                  <a:ext cx="1042180" cy="1042174"/>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C00000"/>
                    </a:solidFill>
                  </a:endParaRPr>
                </a:p>
              </p:txBody>
            </p:sp>
            <p:cxnSp>
              <p:nvCxnSpPr>
                <p:cNvPr id="36" name="直接连接符 35">
                  <a:extLst>
                    <a:ext uri="{FF2B5EF4-FFF2-40B4-BE49-F238E27FC236}">
                      <a16:creationId xmlns:a16="http://schemas.microsoft.com/office/drawing/2014/main" id="{3F34068B-1372-4A67-8D16-0E154A63ACED}"/>
                    </a:ext>
                  </a:extLst>
                </p:cNvPr>
                <p:cNvCxnSpPr/>
                <p:nvPr/>
              </p:nvCxnSpPr>
              <p:spPr>
                <a:xfrm>
                  <a:off x="3555369" y="2266687"/>
                  <a:ext cx="1042180"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5FB86BA6-3735-4FC9-AF68-ABB8442EE059}"/>
                    </a:ext>
                  </a:extLst>
                </p:cNvPr>
                <p:cNvCxnSpPr/>
                <p:nvPr/>
              </p:nvCxnSpPr>
              <p:spPr>
                <a:xfrm rot="5400000">
                  <a:off x="3555372" y="2266687"/>
                  <a:ext cx="1042174"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34" name="文本框 33">
                <a:extLst>
                  <a:ext uri="{FF2B5EF4-FFF2-40B4-BE49-F238E27FC236}">
                    <a16:creationId xmlns:a16="http://schemas.microsoft.com/office/drawing/2014/main" id="{C2612296-0493-469D-94F6-37191879784F}"/>
                  </a:ext>
                </a:extLst>
              </p:cNvPr>
              <p:cNvSpPr txBox="1"/>
              <p:nvPr/>
            </p:nvSpPr>
            <p:spPr>
              <a:xfrm>
                <a:off x="4069405" y="722256"/>
                <a:ext cx="576064" cy="523220"/>
              </a:xfrm>
              <a:prstGeom prst="rect">
                <a:avLst/>
              </a:prstGeom>
              <a:noFill/>
            </p:spPr>
            <p:txBody>
              <a:bodyPr wrap="square" rtlCol="0" anchor="ctr" anchorCtr="0">
                <a:spAutoFit/>
              </a:bodyPr>
              <a:lstStyle/>
              <a:p>
                <a:r>
                  <a:rPr lang="en-US" altLang="zh-CN" sz="2800" dirty="0">
                    <a:solidFill>
                      <a:srgbClr val="C00000"/>
                    </a:solidFill>
                    <a:effectLst>
                      <a:outerShdw blurRad="50800" dist="38100" algn="l" rotWithShape="0">
                        <a:prstClr val="black">
                          <a:alpha val="40000"/>
                        </a:prstClr>
                      </a:outerShdw>
                    </a:effectLst>
                    <a:latin typeface="Impact" panose="020B0806030902050204" pitchFamily="34" charset="0"/>
                  </a:rPr>
                  <a:t>01</a:t>
                </a:r>
                <a:endParaRPr lang="zh-CN" altLang="en-US" sz="2800" dirty="0">
                  <a:solidFill>
                    <a:srgbClr val="C00000"/>
                  </a:solidFill>
                  <a:effectLst>
                    <a:outerShdw blurRad="50800" dist="38100" algn="l" rotWithShape="0">
                      <a:prstClr val="black">
                        <a:alpha val="40000"/>
                      </a:prstClr>
                    </a:outerShdw>
                  </a:effectLst>
                  <a:latin typeface="Impact" panose="020B0806030902050204" pitchFamily="34" charset="0"/>
                </a:endParaRPr>
              </a:p>
            </p:txBody>
          </p:sp>
        </p:grpSp>
        <p:sp>
          <p:nvSpPr>
            <p:cNvPr id="32" name="文本框 31">
              <a:extLst>
                <a:ext uri="{FF2B5EF4-FFF2-40B4-BE49-F238E27FC236}">
                  <a16:creationId xmlns:a16="http://schemas.microsoft.com/office/drawing/2014/main" id="{F4FD42B3-F321-417F-853E-358F69CE333A}"/>
                </a:ext>
              </a:extLst>
            </p:cNvPr>
            <p:cNvSpPr txBox="1"/>
            <p:nvPr/>
          </p:nvSpPr>
          <p:spPr>
            <a:xfrm>
              <a:off x="4860031" y="609018"/>
              <a:ext cx="7036589" cy="400110"/>
            </a:xfrm>
            <a:prstGeom prst="rect">
              <a:avLst/>
            </a:prstGeom>
            <a:noFill/>
          </p:spPr>
          <p:txBody>
            <a:bodyPr wrap="square" rtlCol="0">
              <a:spAutoFit/>
            </a:bodyPr>
            <a:lstStyle/>
            <a:p>
              <a:r>
                <a:rPr lang="zh-CN" altLang="en-US" sz="2000" b="1" dirty="0">
                  <a:solidFill>
                    <a:srgbClr val="C00000"/>
                  </a:solidFill>
                  <a:latin typeface="微软雅黑" panose="020B0503020204020204" pitchFamily="34" charset="-122"/>
                </a:rPr>
                <a:t>前言</a:t>
              </a:r>
            </a:p>
          </p:txBody>
        </p:sp>
      </p:grpSp>
      <p:grpSp>
        <p:nvGrpSpPr>
          <p:cNvPr id="38" name="组合 37">
            <a:extLst>
              <a:ext uri="{FF2B5EF4-FFF2-40B4-BE49-F238E27FC236}">
                <a16:creationId xmlns:a16="http://schemas.microsoft.com/office/drawing/2014/main" id="{20DB4C7D-A85D-452E-AA96-43AB16917457}"/>
              </a:ext>
            </a:extLst>
          </p:cNvPr>
          <p:cNvGrpSpPr/>
          <p:nvPr/>
        </p:nvGrpSpPr>
        <p:grpSpPr>
          <a:xfrm>
            <a:off x="2664321" y="3231678"/>
            <a:ext cx="8994279" cy="568648"/>
            <a:chOff x="4069405" y="555526"/>
            <a:chExt cx="8994279" cy="568648"/>
          </a:xfrm>
        </p:grpSpPr>
        <p:grpSp>
          <p:nvGrpSpPr>
            <p:cNvPr id="39" name="组合 38">
              <a:extLst>
                <a:ext uri="{FF2B5EF4-FFF2-40B4-BE49-F238E27FC236}">
                  <a16:creationId xmlns:a16="http://schemas.microsoft.com/office/drawing/2014/main" id="{73F4CB29-C91E-4AA0-9C56-3FD18F1DC2D2}"/>
                </a:ext>
              </a:extLst>
            </p:cNvPr>
            <p:cNvGrpSpPr/>
            <p:nvPr/>
          </p:nvGrpSpPr>
          <p:grpSpPr>
            <a:xfrm>
              <a:off x="4069405" y="555526"/>
              <a:ext cx="576064" cy="568648"/>
              <a:chOff x="4069405" y="699542"/>
              <a:chExt cx="576064" cy="568648"/>
            </a:xfrm>
          </p:grpSpPr>
          <p:grpSp>
            <p:nvGrpSpPr>
              <p:cNvPr id="41" name="组合 40">
                <a:extLst>
                  <a:ext uri="{FF2B5EF4-FFF2-40B4-BE49-F238E27FC236}">
                    <a16:creationId xmlns:a16="http://schemas.microsoft.com/office/drawing/2014/main" id="{B277D2F1-E10D-452C-BA23-FE7FF62D9EE6}"/>
                  </a:ext>
                </a:extLst>
              </p:cNvPr>
              <p:cNvGrpSpPr/>
              <p:nvPr/>
            </p:nvGrpSpPr>
            <p:grpSpPr>
              <a:xfrm>
                <a:off x="4073111" y="699542"/>
                <a:ext cx="568652" cy="568648"/>
                <a:chOff x="3555369" y="1745600"/>
                <a:chExt cx="1042180" cy="1042174"/>
              </a:xfrm>
              <a:effectLst/>
            </p:grpSpPr>
            <p:sp>
              <p:nvSpPr>
                <p:cNvPr id="43" name="矩形 42">
                  <a:extLst>
                    <a:ext uri="{FF2B5EF4-FFF2-40B4-BE49-F238E27FC236}">
                      <a16:creationId xmlns:a16="http://schemas.microsoft.com/office/drawing/2014/main" id="{C763FA32-E15D-4311-B3A5-A8D698A56CB1}"/>
                    </a:ext>
                  </a:extLst>
                </p:cNvPr>
                <p:cNvSpPr/>
                <p:nvPr/>
              </p:nvSpPr>
              <p:spPr>
                <a:xfrm>
                  <a:off x="3555369" y="1745600"/>
                  <a:ext cx="1042180" cy="1042174"/>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C00000"/>
                    </a:solidFill>
                  </a:endParaRPr>
                </a:p>
              </p:txBody>
            </p:sp>
            <p:cxnSp>
              <p:nvCxnSpPr>
                <p:cNvPr id="44" name="直接连接符 43">
                  <a:extLst>
                    <a:ext uri="{FF2B5EF4-FFF2-40B4-BE49-F238E27FC236}">
                      <a16:creationId xmlns:a16="http://schemas.microsoft.com/office/drawing/2014/main" id="{67F7AFD1-F11D-49F3-9FAA-4278FE9A6EDA}"/>
                    </a:ext>
                  </a:extLst>
                </p:cNvPr>
                <p:cNvCxnSpPr/>
                <p:nvPr/>
              </p:nvCxnSpPr>
              <p:spPr>
                <a:xfrm>
                  <a:off x="3555369" y="2266687"/>
                  <a:ext cx="1042180"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28D2B840-22D9-4219-9660-76D1C10EBE83}"/>
                    </a:ext>
                  </a:extLst>
                </p:cNvPr>
                <p:cNvCxnSpPr/>
                <p:nvPr/>
              </p:nvCxnSpPr>
              <p:spPr>
                <a:xfrm rot="5400000">
                  <a:off x="3555372" y="2266687"/>
                  <a:ext cx="1042174"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42" name="文本框 41">
                <a:extLst>
                  <a:ext uri="{FF2B5EF4-FFF2-40B4-BE49-F238E27FC236}">
                    <a16:creationId xmlns:a16="http://schemas.microsoft.com/office/drawing/2014/main" id="{7835613D-2D81-42ED-B035-1260234250EB}"/>
                  </a:ext>
                </a:extLst>
              </p:cNvPr>
              <p:cNvSpPr txBox="1"/>
              <p:nvPr/>
            </p:nvSpPr>
            <p:spPr>
              <a:xfrm>
                <a:off x="4069405" y="722256"/>
                <a:ext cx="576064" cy="523220"/>
              </a:xfrm>
              <a:prstGeom prst="rect">
                <a:avLst/>
              </a:prstGeom>
              <a:noFill/>
            </p:spPr>
            <p:txBody>
              <a:bodyPr wrap="square" rtlCol="0" anchor="ctr" anchorCtr="0">
                <a:spAutoFit/>
              </a:bodyPr>
              <a:lstStyle/>
              <a:p>
                <a:r>
                  <a:rPr lang="en-US" altLang="zh-CN" sz="2800" dirty="0">
                    <a:solidFill>
                      <a:srgbClr val="C00000"/>
                    </a:solidFill>
                    <a:effectLst>
                      <a:outerShdw blurRad="50800" dist="38100" algn="l" rotWithShape="0">
                        <a:prstClr val="black">
                          <a:alpha val="40000"/>
                        </a:prstClr>
                      </a:outerShdw>
                    </a:effectLst>
                    <a:latin typeface="Impact" panose="020B0806030902050204" pitchFamily="34" charset="0"/>
                  </a:rPr>
                  <a:t>04</a:t>
                </a:r>
                <a:endParaRPr lang="zh-CN" altLang="en-US" sz="2800" dirty="0">
                  <a:solidFill>
                    <a:srgbClr val="C00000"/>
                  </a:solidFill>
                  <a:effectLst>
                    <a:outerShdw blurRad="50800" dist="38100" algn="l" rotWithShape="0">
                      <a:prstClr val="black">
                        <a:alpha val="40000"/>
                      </a:prstClr>
                    </a:outerShdw>
                  </a:effectLst>
                  <a:latin typeface="Impact" panose="020B0806030902050204" pitchFamily="34" charset="0"/>
                </a:endParaRPr>
              </a:p>
            </p:txBody>
          </p:sp>
        </p:grpSp>
        <p:sp>
          <p:nvSpPr>
            <p:cNvPr id="40" name="文本框 39">
              <a:extLst>
                <a:ext uri="{FF2B5EF4-FFF2-40B4-BE49-F238E27FC236}">
                  <a16:creationId xmlns:a16="http://schemas.microsoft.com/office/drawing/2014/main" id="{E978FDE5-8AD1-4C5E-A45B-416974790491}"/>
                </a:ext>
              </a:extLst>
            </p:cNvPr>
            <p:cNvSpPr txBox="1"/>
            <p:nvPr/>
          </p:nvSpPr>
          <p:spPr>
            <a:xfrm>
              <a:off x="4860032" y="609018"/>
              <a:ext cx="8203652" cy="400110"/>
            </a:xfrm>
            <a:prstGeom prst="rect">
              <a:avLst/>
            </a:prstGeom>
            <a:noFill/>
          </p:spPr>
          <p:txBody>
            <a:bodyPr wrap="square" rtlCol="0">
              <a:spAutoFit/>
            </a:bodyPr>
            <a:lstStyle/>
            <a:p>
              <a:r>
                <a:rPr lang="zh-CN" altLang="en-US" sz="2000" b="1" dirty="0">
                  <a:solidFill>
                    <a:srgbClr val="C00000"/>
                  </a:solidFill>
                  <a:latin typeface="微软雅黑" panose="020B0503020204020204" pitchFamily="34" charset="-122"/>
                </a:rPr>
                <a:t>中国特色社会主义新思想</a:t>
              </a:r>
            </a:p>
          </p:txBody>
        </p:sp>
      </p:grpSp>
      <p:grpSp>
        <p:nvGrpSpPr>
          <p:cNvPr id="46" name="组合 45">
            <a:extLst>
              <a:ext uri="{FF2B5EF4-FFF2-40B4-BE49-F238E27FC236}">
                <a16:creationId xmlns:a16="http://schemas.microsoft.com/office/drawing/2014/main" id="{A1BD19F3-48ED-4C9C-AB31-4B6695E5D0E9}"/>
              </a:ext>
            </a:extLst>
          </p:cNvPr>
          <p:cNvGrpSpPr/>
          <p:nvPr/>
        </p:nvGrpSpPr>
        <p:grpSpPr>
          <a:xfrm>
            <a:off x="2664321" y="3895635"/>
            <a:ext cx="8994279" cy="568648"/>
            <a:chOff x="4069405" y="555526"/>
            <a:chExt cx="8994279" cy="568648"/>
          </a:xfrm>
        </p:grpSpPr>
        <p:grpSp>
          <p:nvGrpSpPr>
            <p:cNvPr id="47" name="组合 46">
              <a:extLst>
                <a:ext uri="{FF2B5EF4-FFF2-40B4-BE49-F238E27FC236}">
                  <a16:creationId xmlns:a16="http://schemas.microsoft.com/office/drawing/2014/main" id="{77877D99-F005-468C-A200-317BBABF0413}"/>
                </a:ext>
              </a:extLst>
            </p:cNvPr>
            <p:cNvGrpSpPr/>
            <p:nvPr/>
          </p:nvGrpSpPr>
          <p:grpSpPr>
            <a:xfrm>
              <a:off x="4069405" y="555526"/>
              <a:ext cx="576064" cy="568648"/>
              <a:chOff x="4069405" y="699542"/>
              <a:chExt cx="576064" cy="568648"/>
            </a:xfrm>
          </p:grpSpPr>
          <p:grpSp>
            <p:nvGrpSpPr>
              <p:cNvPr id="49" name="组合 48">
                <a:extLst>
                  <a:ext uri="{FF2B5EF4-FFF2-40B4-BE49-F238E27FC236}">
                    <a16:creationId xmlns:a16="http://schemas.microsoft.com/office/drawing/2014/main" id="{B6AC05A0-2032-4624-BD33-E9C2026EE88E}"/>
                  </a:ext>
                </a:extLst>
              </p:cNvPr>
              <p:cNvGrpSpPr/>
              <p:nvPr/>
            </p:nvGrpSpPr>
            <p:grpSpPr>
              <a:xfrm>
                <a:off x="4073111" y="699542"/>
                <a:ext cx="568652" cy="568648"/>
                <a:chOff x="3555369" y="1745600"/>
                <a:chExt cx="1042180" cy="1042174"/>
              </a:xfrm>
              <a:effectLst/>
            </p:grpSpPr>
            <p:sp>
              <p:nvSpPr>
                <p:cNvPr id="51" name="矩形 50">
                  <a:extLst>
                    <a:ext uri="{FF2B5EF4-FFF2-40B4-BE49-F238E27FC236}">
                      <a16:creationId xmlns:a16="http://schemas.microsoft.com/office/drawing/2014/main" id="{B486E772-AEFB-48C4-9268-5D053C9CB641}"/>
                    </a:ext>
                  </a:extLst>
                </p:cNvPr>
                <p:cNvSpPr/>
                <p:nvPr/>
              </p:nvSpPr>
              <p:spPr>
                <a:xfrm>
                  <a:off x="3555369" y="1745600"/>
                  <a:ext cx="1042180" cy="1042174"/>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C00000"/>
                    </a:solidFill>
                  </a:endParaRPr>
                </a:p>
              </p:txBody>
            </p:sp>
            <p:cxnSp>
              <p:nvCxnSpPr>
                <p:cNvPr id="52" name="直接连接符 51">
                  <a:extLst>
                    <a:ext uri="{FF2B5EF4-FFF2-40B4-BE49-F238E27FC236}">
                      <a16:creationId xmlns:a16="http://schemas.microsoft.com/office/drawing/2014/main" id="{9FC0507F-DA5B-456B-BA3D-F9F3550506A1}"/>
                    </a:ext>
                  </a:extLst>
                </p:cNvPr>
                <p:cNvCxnSpPr/>
                <p:nvPr/>
              </p:nvCxnSpPr>
              <p:spPr>
                <a:xfrm>
                  <a:off x="3555369" y="2266687"/>
                  <a:ext cx="1042180"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53" name="直接连接符 52">
                  <a:extLst>
                    <a:ext uri="{FF2B5EF4-FFF2-40B4-BE49-F238E27FC236}">
                      <a16:creationId xmlns:a16="http://schemas.microsoft.com/office/drawing/2014/main" id="{786D5DA5-7401-4769-B901-64BA8EDD44BD}"/>
                    </a:ext>
                  </a:extLst>
                </p:cNvPr>
                <p:cNvCxnSpPr/>
                <p:nvPr/>
              </p:nvCxnSpPr>
              <p:spPr>
                <a:xfrm rot="5400000">
                  <a:off x="3555372" y="2266687"/>
                  <a:ext cx="1042174"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50" name="文本框 49">
                <a:extLst>
                  <a:ext uri="{FF2B5EF4-FFF2-40B4-BE49-F238E27FC236}">
                    <a16:creationId xmlns:a16="http://schemas.microsoft.com/office/drawing/2014/main" id="{0931F214-E58D-48ED-8C68-06CA19E8482A}"/>
                  </a:ext>
                </a:extLst>
              </p:cNvPr>
              <p:cNvSpPr txBox="1"/>
              <p:nvPr/>
            </p:nvSpPr>
            <p:spPr>
              <a:xfrm>
                <a:off x="4069405" y="722256"/>
                <a:ext cx="576064" cy="523220"/>
              </a:xfrm>
              <a:prstGeom prst="rect">
                <a:avLst/>
              </a:prstGeom>
              <a:noFill/>
            </p:spPr>
            <p:txBody>
              <a:bodyPr wrap="square" rtlCol="0" anchor="ctr" anchorCtr="0">
                <a:spAutoFit/>
              </a:bodyPr>
              <a:lstStyle/>
              <a:p>
                <a:r>
                  <a:rPr lang="en-US" altLang="zh-CN" sz="2800" dirty="0">
                    <a:solidFill>
                      <a:srgbClr val="C00000"/>
                    </a:solidFill>
                    <a:effectLst>
                      <a:outerShdw blurRad="50800" dist="38100" algn="l" rotWithShape="0">
                        <a:prstClr val="black">
                          <a:alpha val="40000"/>
                        </a:prstClr>
                      </a:outerShdw>
                    </a:effectLst>
                    <a:latin typeface="Impact" panose="020B0806030902050204" pitchFamily="34" charset="0"/>
                  </a:rPr>
                  <a:t>05</a:t>
                </a:r>
                <a:endParaRPr lang="zh-CN" altLang="en-US" sz="2800" dirty="0">
                  <a:solidFill>
                    <a:srgbClr val="C00000"/>
                  </a:solidFill>
                  <a:effectLst>
                    <a:outerShdw blurRad="50800" dist="38100" algn="l" rotWithShape="0">
                      <a:prstClr val="black">
                        <a:alpha val="40000"/>
                      </a:prstClr>
                    </a:outerShdw>
                  </a:effectLst>
                  <a:latin typeface="Impact" panose="020B0806030902050204" pitchFamily="34" charset="0"/>
                </a:endParaRPr>
              </a:p>
            </p:txBody>
          </p:sp>
        </p:grpSp>
        <p:sp>
          <p:nvSpPr>
            <p:cNvPr id="48" name="文本框 47">
              <a:extLst>
                <a:ext uri="{FF2B5EF4-FFF2-40B4-BE49-F238E27FC236}">
                  <a16:creationId xmlns:a16="http://schemas.microsoft.com/office/drawing/2014/main" id="{C0A26FC4-143B-4ABD-991F-453E8E56AD93}"/>
                </a:ext>
              </a:extLst>
            </p:cNvPr>
            <p:cNvSpPr txBox="1"/>
            <p:nvPr/>
          </p:nvSpPr>
          <p:spPr>
            <a:xfrm>
              <a:off x="4860032" y="609018"/>
              <a:ext cx="8203652" cy="400110"/>
            </a:xfrm>
            <a:prstGeom prst="rect">
              <a:avLst/>
            </a:prstGeom>
            <a:noFill/>
          </p:spPr>
          <p:txBody>
            <a:bodyPr wrap="square" rtlCol="0">
              <a:spAutoFit/>
            </a:bodyPr>
            <a:lstStyle/>
            <a:p>
              <a:r>
                <a:rPr lang="zh-CN" altLang="en-US" sz="2000" b="1" dirty="0">
                  <a:solidFill>
                    <a:srgbClr val="C00000"/>
                  </a:solidFill>
                  <a:latin typeface="微软雅黑" panose="020B0503020204020204" pitchFamily="34" charset="-122"/>
                </a:rPr>
                <a:t>中国特色社会主义新征程</a:t>
              </a:r>
            </a:p>
          </p:txBody>
        </p:sp>
      </p:grpSp>
      <p:grpSp>
        <p:nvGrpSpPr>
          <p:cNvPr id="54" name="组合 53">
            <a:extLst>
              <a:ext uri="{FF2B5EF4-FFF2-40B4-BE49-F238E27FC236}">
                <a16:creationId xmlns:a16="http://schemas.microsoft.com/office/drawing/2014/main" id="{667518BF-AADB-420A-AF73-F5AE61F1AFDA}"/>
              </a:ext>
            </a:extLst>
          </p:cNvPr>
          <p:cNvGrpSpPr/>
          <p:nvPr/>
        </p:nvGrpSpPr>
        <p:grpSpPr>
          <a:xfrm>
            <a:off x="2664321" y="4559591"/>
            <a:ext cx="8753647" cy="568648"/>
            <a:chOff x="4069405" y="555526"/>
            <a:chExt cx="8753647" cy="568648"/>
          </a:xfrm>
        </p:grpSpPr>
        <p:grpSp>
          <p:nvGrpSpPr>
            <p:cNvPr id="55" name="组合 54">
              <a:extLst>
                <a:ext uri="{FF2B5EF4-FFF2-40B4-BE49-F238E27FC236}">
                  <a16:creationId xmlns:a16="http://schemas.microsoft.com/office/drawing/2014/main" id="{888211C4-8083-4D5F-ADB6-7F091AF688BE}"/>
                </a:ext>
              </a:extLst>
            </p:cNvPr>
            <p:cNvGrpSpPr/>
            <p:nvPr/>
          </p:nvGrpSpPr>
          <p:grpSpPr>
            <a:xfrm>
              <a:off x="4069405" y="555526"/>
              <a:ext cx="576064" cy="568648"/>
              <a:chOff x="4069405" y="699542"/>
              <a:chExt cx="576064" cy="568648"/>
            </a:xfrm>
          </p:grpSpPr>
          <p:grpSp>
            <p:nvGrpSpPr>
              <p:cNvPr id="57" name="组合 56">
                <a:extLst>
                  <a:ext uri="{FF2B5EF4-FFF2-40B4-BE49-F238E27FC236}">
                    <a16:creationId xmlns:a16="http://schemas.microsoft.com/office/drawing/2014/main" id="{602B2412-EFBC-45AC-84FE-7809B231746F}"/>
                  </a:ext>
                </a:extLst>
              </p:cNvPr>
              <p:cNvGrpSpPr/>
              <p:nvPr/>
            </p:nvGrpSpPr>
            <p:grpSpPr>
              <a:xfrm>
                <a:off x="4073111" y="699542"/>
                <a:ext cx="568652" cy="568648"/>
                <a:chOff x="3555369" y="1745600"/>
                <a:chExt cx="1042180" cy="1042174"/>
              </a:xfrm>
              <a:effectLst/>
            </p:grpSpPr>
            <p:sp>
              <p:nvSpPr>
                <p:cNvPr id="59" name="矩形 58">
                  <a:extLst>
                    <a:ext uri="{FF2B5EF4-FFF2-40B4-BE49-F238E27FC236}">
                      <a16:creationId xmlns:a16="http://schemas.microsoft.com/office/drawing/2014/main" id="{D34E9A2D-F065-4FD9-8C84-25E94881ECA3}"/>
                    </a:ext>
                  </a:extLst>
                </p:cNvPr>
                <p:cNvSpPr/>
                <p:nvPr/>
              </p:nvSpPr>
              <p:spPr>
                <a:xfrm>
                  <a:off x="3555369" y="1745600"/>
                  <a:ext cx="1042180" cy="1042174"/>
                </a:xfrm>
                <a:prstGeom prst="rect">
                  <a:avLst/>
                </a:prstGeom>
                <a:noFill/>
                <a:ln w="190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a:solidFill>
                      <a:srgbClr val="C00000"/>
                    </a:solidFill>
                  </a:endParaRPr>
                </a:p>
              </p:txBody>
            </p:sp>
            <p:cxnSp>
              <p:nvCxnSpPr>
                <p:cNvPr id="60" name="直接连接符 59">
                  <a:extLst>
                    <a:ext uri="{FF2B5EF4-FFF2-40B4-BE49-F238E27FC236}">
                      <a16:creationId xmlns:a16="http://schemas.microsoft.com/office/drawing/2014/main" id="{44F8BD57-CDC8-4B17-A7E9-4E05B3F7CD8E}"/>
                    </a:ext>
                  </a:extLst>
                </p:cNvPr>
                <p:cNvCxnSpPr/>
                <p:nvPr/>
              </p:nvCxnSpPr>
              <p:spPr>
                <a:xfrm>
                  <a:off x="3555369" y="2266687"/>
                  <a:ext cx="1042180"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61" name="直接连接符 60">
                  <a:extLst>
                    <a:ext uri="{FF2B5EF4-FFF2-40B4-BE49-F238E27FC236}">
                      <a16:creationId xmlns:a16="http://schemas.microsoft.com/office/drawing/2014/main" id="{5026469C-0FA4-43D9-8A37-1BC69638D926}"/>
                    </a:ext>
                  </a:extLst>
                </p:cNvPr>
                <p:cNvCxnSpPr/>
                <p:nvPr/>
              </p:nvCxnSpPr>
              <p:spPr>
                <a:xfrm rot="5400000">
                  <a:off x="3555372" y="2266687"/>
                  <a:ext cx="1042174" cy="0"/>
                </a:xfrm>
                <a:prstGeom prst="line">
                  <a:avLst/>
                </a:prstGeom>
                <a:ln w="9525">
                  <a:solidFill>
                    <a:schemeClr val="tx1">
                      <a:lumMod val="65000"/>
                      <a:lumOff val="3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58" name="文本框 57">
                <a:extLst>
                  <a:ext uri="{FF2B5EF4-FFF2-40B4-BE49-F238E27FC236}">
                    <a16:creationId xmlns:a16="http://schemas.microsoft.com/office/drawing/2014/main" id="{85DC7719-D0E9-4BD3-AF89-4889D78BC993}"/>
                  </a:ext>
                </a:extLst>
              </p:cNvPr>
              <p:cNvSpPr txBox="1"/>
              <p:nvPr/>
            </p:nvSpPr>
            <p:spPr>
              <a:xfrm>
                <a:off x="4069405" y="722256"/>
                <a:ext cx="576064" cy="523220"/>
              </a:xfrm>
              <a:prstGeom prst="rect">
                <a:avLst/>
              </a:prstGeom>
              <a:noFill/>
            </p:spPr>
            <p:txBody>
              <a:bodyPr wrap="square" rtlCol="0" anchor="ctr" anchorCtr="0">
                <a:spAutoFit/>
              </a:bodyPr>
              <a:lstStyle/>
              <a:p>
                <a:r>
                  <a:rPr lang="en-US" altLang="zh-CN" sz="2800" dirty="0">
                    <a:solidFill>
                      <a:srgbClr val="C00000"/>
                    </a:solidFill>
                    <a:effectLst>
                      <a:outerShdw blurRad="50800" dist="38100" algn="l" rotWithShape="0">
                        <a:prstClr val="black">
                          <a:alpha val="40000"/>
                        </a:prstClr>
                      </a:outerShdw>
                    </a:effectLst>
                    <a:latin typeface="Impact" panose="020B0806030902050204" pitchFamily="34" charset="0"/>
                  </a:rPr>
                  <a:t>06</a:t>
                </a:r>
                <a:endParaRPr lang="zh-CN" altLang="en-US" sz="2800" dirty="0">
                  <a:solidFill>
                    <a:srgbClr val="C00000"/>
                  </a:solidFill>
                  <a:effectLst>
                    <a:outerShdw blurRad="50800" dist="38100" algn="l" rotWithShape="0">
                      <a:prstClr val="black">
                        <a:alpha val="40000"/>
                      </a:prstClr>
                    </a:outerShdw>
                  </a:effectLst>
                  <a:latin typeface="Impact" panose="020B0806030902050204" pitchFamily="34" charset="0"/>
                </a:endParaRPr>
              </a:p>
            </p:txBody>
          </p:sp>
        </p:grpSp>
        <p:sp>
          <p:nvSpPr>
            <p:cNvPr id="56" name="文本框 55">
              <a:extLst>
                <a:ext uri="{FF2B5EF4-FFF2-40B4-BE49-F238E27FC236}">
                  <a16:creationId xmlns:a16="http://schemas.microsoft.com/office/drawing/2014/main" id="{A3BF0365-2CBB-40B2-B320-D2BE0E7EA879}"/>
                </a:ext>
              </a:extLst>
            </p:cNvPr>
            <p:cNvSpPr txBox="1"/>
            <p:nvPr/>
          </p:nvSpPr>
          <p:spPr>
            <a:xfrm>
              <a:off x="4860032" y="609018"/>
              <a:ext cx="7963020" cy="400110"/>
            </a:xfrm>
            <a:prstGeom prst="rect">
              <a:avLst/>
            </a:prstGeom>
            <a:noFill/>
          </p:spPr>
          <p:txBody>
            <a:bodyPr wrap="square" rtlCol="0">
              <a:spAutoFit/>
            </a:bodyPr>
            <a:lstStyle/>
            <a:p>
              <a:r>
                <a:rPr lang="zh-CN" altLang="en-US" sz="2000" b="1" dirty="0">
                  <a:solidFill>
                    <a:srgbClr val="C00000"/>
                  </a:solidFill>
                  <a:latin typeface="微软雅黑" panose="020B0503020204020204" pitchFamily="34" charset="-122"/>
                </a:rPr>
                <a:t>个人对十九大的印象</a:t>
              </a:r>
            </a:p>
          </p:txBody>
        </p:sp>
      </p:grpSp>
    </p:spTree>
    <p:extLst>
      <p:ext uri="{BB962C8B-B14F-4D97-AF65-F5344CB8AC3E}">
        <p14:creationId xmlns:p14="http://schemas.microsoft.com/office/powerpoint/2010/main" val="38260017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588602" y="399084"/>
            <a:ext cx="10633364"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zh-CN" sz="2800" b="1" dirty="0">
                <a:solidFill>
                  <a:srgbClr val="C00000"/>
                </a:solidFill>
                <a:latin typeface="微软雅黑" panose="020B0503020204020204" pitchFamily="34" charset="-122"/>
                <a:ea typeface="微软雅黑" panose="020B0503020204020204" pitchFamily="34" charset="-122"/>
              </a:rPr>
              <a:t>推进伟大事业，确保党和国家事业始终沿着正确方向胜利前进</a:t>
            </a:r>
          </a:p>
          <a:p>
            <a:pPr algn="ct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pic>
        <p:nvPicPr>
          <p:cNvPr id="38" name="图片 37">
            <a:extLst>
              <a:ext uri="{FF2B5EF4-FFF2-40B4-BE49-F238E27FC236}">
                <a16:creationId xmlns:a16="http://schemas.microsoft.com/office/drawing/2014/main" id="{9413501B-1D57-46AB-A53E-7252DAD07D42}"/>
              </a:ext>
            </a:extLst>
          </p:cNvPr>
          <p:cNvPicPr>
            <a:picLocks noChangeAspect="1"/>
          </p:cNvPicPr>
          <p:nvPr/>
        </p:nvPicPr>
        <p:blipFill rotWithShape="1">
          <a:blip r:embed="rId3" cstate="screen"/>
          <a:srcRect/>
          <a:stretch>
            <a:fillRect/>
          </a:stretch>
        </p:blipFill>
        <p:spPr>
          <a:xfrm>
            <a:off x="11118273" y="-66805"/>
            <a:ext cx="1110971" cy="874598"/>
          </a:xfrm>
          <a:prstGeom prst="rect">
            <a:avLst/>
          </a:prstGeom>
        </p:spPr>
      </p:pic>
      <p:pic>
        <p:nvPicPr>
          <p:cNvPr id="5" name="图片 4">
            <a:extLst>
              <a:ext uri="{FF2B5EF4-FFF2-40B4-BE49-F238E27FC236}">
                <a16:creationId xmlns:a16="http://schemas.microsoft.com/office/drawing/2014/main" id="{16629061-2C29-47F6-B3F3-45110A6CFAD9}"/>
              </a:ext>
            </a:extLst>
          </p:cNvPr>
          <p:cNvPicPr>
            <a:picLocks noChangeAspect="1"/>
          </p:cNvPicPr>
          <p:nvPr/>
        </p:nvPicPr>
        <p:blipFill>
          <a:blip r:embed="rId4"/>
          <a:stretch>
            <a:fillRect/>
          </a:stretch>
        </p:blipFill>
        <p:spPr>
          <a:xfrm>
            <a:off x="532068" y="2586676"/>
            <a:ext cx="4462495" cy="2862283"/>
          </a:xfrm>
          <a:prstGeom prst="rect">
            <a:avLst/>
          </a:prstGeom>
        </p:spPr>
      </p:pic>
      <p:sp>
        <p:nvSpPr>
          <p:cNvPr id="8" name="矩形 7">
            <a:extLst>
              <a:ext uri="{FF2B5EF4-FFF2-40B4-BE49-F238E27FC236}">
                <a16:creationId xmlns:a16="http://schemas.microsoft.com/office/drawing/2014/main" id="{0239F648-611E-4253-9073-CC7FBD05E739}"/>
              </a:ext>
            </a:extLst>
          </p:cNvPr>
          <p:cNvSpPr/>
          <p:nvPr/>
        </p:nvSpPr>
        <p:spPr>
          <a:xfrm>
            <a:off x="4994563" y="2586677"/>
            <a:ext cx="6975763" cy="2862283"/>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50000"/>
              </a:lnSpc>
            </a:pPr>
            <a:r>
              <a:rPr lang="zh-CN" altLang="zh-CN" sz="2400" dirty="0">
                <a:latin typeface="微软雅黑" panose="020B0503020204020204" pitchFamily="34" charset="-122"/>
                <a:ea typeface="微软雅黑" panose="020B0503020204020204" pitchFamily="34" charset="-122"/>
              </a:rPr>
              <a:t>中国特色社会主义是改革开放以来党的全部理论和实践的主题，全党必须高举中国特色社会主义伟大旗帜，牢固树立中国特色社会主义道路自信、理论自信、制度自信、文化自信，确保党和国家事业始终沿着正确方向胜利前进</a:t>
            </a:r>
            <a:r>
              <a:rPr lang="zh-CN" altLang="zh-CN" dirty="0"/>
              <a:t>。</a:t>
            </a:r>
          </a:p>
          <a:p>
            <a:endParaRPr lang="zh-CN" altLang="en-US" dirty="0"/>
          </a:p>
        </p:txBody>
      </p:sp>
      <p:sp>
        <p:nvSpPr>
          <p:cNvPr id="15" name="矩形 14">
            <a:extLst>
              <a:ext uri="{FF2B5EF4-FFF2-40B4-BE49-F238E27FC236}">
                <a16:creationId xmlns:a16="http://schemas.microsoft.com/office/drawing/2014/main" id="{EDAE1833-8238-4A94-A39D-F9A5B8F50B12}"/>
              </a:ext>
            </a:extLst>
          </p:cNvPr>
          <p:cNvSpPr/>
          <p:nvPr/>
        </p:nvSpPr>
        <p:spPr>
          <a:xfrm>
            <a:off x="685800" y="1717964"/>
            <a:ext cx="3740727" cy="630381"/>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tx1"/>
                </a:solidFill>
                <a:latin typeface="微软雅黑" panose="020B0503020204020204" pitchFamily="34" charset="-122"/>
                <a:ea typeface="微软雅黑" panose="020B0503020204020204" pitchFamily="34" charset="-122"/>
              </a:rPr>
              <a:t>中国特色社会主义</a:t>
            </a:r>
          </a:p>
        </p:txBody>
      </p:sp>
      <p:sp>
        <p:nvSpPr>
          <p:cNvPr id="19" name="文本框 18">
            <a:extLst>
              <a:ext uri="{FF2B5EF4-FFF2-40B4-BE49-F238E27FC236}">
                <a16:creationId xmlns:a16="http://schemas.microsoft.com/office/drawing/2014/main" id="{2A33D41C-AFFC-4BDE-BAA5-63B518BD45ED}"/>
              </a:ext>
            </a:extLst>
          </p:cNvPr>
          <p:cNvSpPr txBox="1"/>
          <p:nvPr/>
        </p:nvSpPr>
        <p:spPr>
          <a:xfrm>
            <a:off x="4994563" y="1849582"/>
            <a:ext cx="3248892" cy="461665"/>
          </a:xfrm>
          <a:prstGeom prst="rect">
            <a:avLst/>
          </a:prstGeom>
          <a:noFill/>
        </p:spPr>
        <p:txBody>
          <a:bodyPr wrap="square" rtlCol="0">
            <a:spAutoFit/>
          </a:bodyPr>
          <a:lstStyle/>
          <a:p>
            <a:pPr marL="285750" indent="-285750">
              <a:buFont typeface="Arial" panose="020B0604020202020204" pitchFamily="34" charset="0"/>
              <a:buChar char="•"/>
            </a:pPr>
            <a:r>
              <a:rPr lang="zh-CN" altLang="zh-CN" sz="2400" dirty="0"/>
              <a:t>不断推进的伟大事业</a:t>
            </a:r>
            <a:endParaRPr lang="zh-CN" altLang="en-US" sz="2400" dirty="0"/>
          </a:p>
        </p:txBody>
      </p:sp>
      <p:sp>
        <p:nvSpPr>
          <p:cNvPr id="20" name="文本框 19">
            <a:extLst>
              <a:ext uri="{FF2B5EF4-FFF2-40B4-BE49-F238E27FC236}">
                <a16:creationId xmlns:a16="http://schemas.microsoft.com/office/drawing/2014/main" id="{1402BFD0-218F-4D2D-B248-8FF315F8100A}"/>
              </a:ext>
            </a:extLst>
          </p:cNvPr>
          <p:cNvSpPr txBox="1"/>
          <p:nvPr/>
        </p:nvSpPr>
        <p:spPr>
          <a:xfrm>
            <a:off x="8284803" y="1895748"/>
            <a:ext cx="3283742" cy="461665"/>
          </a:xfrm>
          <a:prstGeom prst="rect">
            <a:avLst/>
          </a:prstGeom>
          <a:noFill/>
        </p:spPr>
        <p:txBody>
          <a:bodyPr wrap="square" rtlCol="0">
            <a:spAutoFit/>
          </a:bodyPr>
          <a:lstStyle/>
          <a:p>
            <a:pPr marL="285750" indent="-285750">
              <a:buFont typeface="Arial" panose="020B0604020202020204" pitchFamily="34" charset="0"/>
              <a:buChar char="•"/>
            </a:pPr>
            <a:r>
              <a:rPr lang="zh-CN" altLang="zh-CN" sz="2400" dirty="0"/>
              <a:t>开辟未来的根本保证</a:t>
            </a:r>
            <a:endParaRPr lang="zh-CN" altLang="en-US" sz="2400" dirty="0"/>
          </a:p>
        </p:txBody>
      </p:sp>
    </p:spTree>
    <p:extLst>
      <p:ext uri="{BB962C8B-B14F-4D97-AF65-F5344CB8AC3E}">
        <p14:creationId xmlns:p14="http://schemas.microsoft.com/office/powerpoint/2010/main" val="22938544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B639C913-0F17-4871-ACA2-FB9DE6894385}"/>
              </a:ext>
            </a:extLst>
          </p:cNvPr>
          <p:cNvSpPr/>
          <p:nvPr/>
        </p:nvSpPr>
        <p:spPr>
          <a:xfrm>
            <a:off x="0" y="2138067"/>
            <a:ext cx="12192000" cy="2119744"/>
          </a:xfrm>
          <a:prstGeom prst="rect">
            <a:avLst/>
          </a:prstGeom>
          <a:solidFill>
            <a:srgbClr val="7B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91DBF212-D059-45E7-910B-C7D9AC83EB91}"/>
              </a:ext>
            </a:extLst>
          </p:cNvPr>
          <p:cNvSpPr/>
          <p:nvPr/>
        </p:nvSpPr>
        <p:spPr>
          <a:xfrm>
            <a:off x="1066800" y="2138068"/>
            <a:ext cx="2133600" cy="2119744"/>
          </a:xfrm>
          <a:prstGeom prst="rect">
            <a:avLst/>
          </a:prstGeom>
          <a:solidFill>
            <a:srgbClr val="FE1B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01BFBB4F-D0F7-4482-B589-B299E31C0E20}"/>
              </a:ext>
            </a:extLst>
          </p:cNvPr>
          <p:cNvSpPr txBox="1"/>
          <p:nvPr/>
        </p:nvSpPr>
        <p:spPr>
          <a:xfrm>
            <a:off x="3647209" y="2660909"/>
            <a:ext cx="8097982" cy="923330"/>
          </a:xfrm>
          <a:prstGeom prst="rect">
            <a:avLst/>
          </a:prstGeom>
          <a:noFill/>
        </p:spPr>
        <p:txBody>
          <a:bodyPr wrap="square" rtlCol="0">
            <a:spAutoFit/>
          </a:bodyPr>
          <a:lstStyle/>
          <a:p>
            <a:r>
              <a:rPr lang="zh-CN" altLang="en-US" sz="5400" b="1" dirty="0">
                <a:solidFill>
                  <a:schemeClr val="bg1"/>
                </a:solidFill>
                <a:latin typeface="微软雅黑" panose="020B0503020204020204" pitchFamily="34" charset="-122"/>
                <a:ea typeface="微软雅黑" panose="020B0503020204020204" pitchFamily="34" charset="-122"/>
              </a:rPr>
              <a:t>中国特色社会主义新思想</a:t>
            </a:r>
          </a:p>
        </p:txBody>
      </p:sp>
      <p:sp>
        <p:nvSpPr>
          <p:cNvPr id="16" name="文本框 15">
            <a:extLst>
              <a:ext uri="{FF2B5EF4-FFF2-40B4-BE49-F238E27FC236}">
                <a16:creationId xmlns:a16="http://schemas.microsoft.com/office/drawing/2014/main" id="{531AC23E-05AF-4B13-BFC9-B6EFD398386F}"/>
              </a:ext>
            </a:extLst>
          </p:cNvPr>
          <p:cNvSpPr txBox="1"/>
          <p:nvPr/>
        </p:nvSpPr>
        <p:spPr>
          <a:xfrm>
            <a:off x="1416627" y="2399299"/>
            <a:ext cx="1433946" cy="1446550"/>
          </a:xfrm>
          <a:prstGeom prst="rect">
            <a:avLst/>
          </a:prstGeom>
          <a:noFill/>
        </p:spPr>
        <p:txBody>
          <a:bodyPr wrap="square" rtlCol="0">
            <a:spAutoFit/>
          </a:bodyPr>
          <a:lstStyle/>
          <a:p>
            <a:r>
              <a:rPr lang="en-US" altLang="zh-CN" sz="8800" b="1" dirty="0">
                <a:solidFill>
                  <a:schemeClr val="bg1"/>
                </a:solidFill>
              </a:rPr>
              <a:t>04</a:t>
            </a:r>
            <a:endParaRPr lang="zh-CN" altLang="en-US" sz="8800" b="1" dirty="0">
              <a:solidFill>
                <a:schemeClr val="bg1"/>
              </a:solidFill>
            </a:endParaRPr>
          </a:p>
        </p:txBody>
      </p:sp>
    </p:spTree>
    <p:extLst>
      <p:ext uri="{BB962C8B-B14F-4D97-AF65-F5344CB8AC3E}">
        <p14:creationId xmlns:p14="http://schemas.microsoft.com/office/powerpoint/2010/main" val="30012048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560315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中国特色社会主义新思想</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7" name="文本框 16">
            <a:extLst>
              <a:ext uri="{FF2B5EF4-FFF2-40B4-BE49-F238E27FC236}">
                <a16:creationId xmlns:a16="http://schemas.microsoft.com/office/drawing/2014/main" id="{12DDFE6B-6068-4BFD-8A73-2D0CB6D7D082}"/>
              </a:ext>
            </a:extLst>
          </p:cNvPr>
          <p:cNvSpPr txBox="1"/>
          <p:nvPr/>
        </p:nvSpPr>
        <p:spPr>
          <a:xfrm>
            <a:off x="318654" y="1210300"/>
            <a:ext cx="10924309" cy="467820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zh-CN" sz="2000" dirty="0">
                <a:solidFill>
                  <a:srgbClr val="DB271A"/>
                </a:solidFill>
                <a:latin typeface="微软雅黑" panose="020B0503020204020204" pitchFamily="34" charset="-122"/>
                <a:ea typeface="微软雅黑" panose="020B0503020204020204" pitchFamily="34" charset="-122"/>
              </a:rPr>
              <a:t>明确坚持和发展中国特色社会主义，总任务是实现社会主义现代化和中华民族伟大复兴，在全面建成小康社会的基础上，分两步走在本世纪中叶建成富强民主文明和谐美丽的社会主义现代化强国；</a:t>
            </a:r>
            <a:endParaRPr lang="en-US" altLang="zh-CN" sz="2000" dirty="0">
              <a:solidFill>
                <a:srgbClr val="DB271A"/>
              </a:solidFill>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000" dirty="0">
                <a:latin typeface="微软雅黑" panose="020B0503020204020204" pitchFamily="34" charset="-122"/>
                <a:ea typeface="微软雅黑" panose="020B0503020204020204" pitchFamily="34" charset="-122"/>
              </a:rPr>
              <a:t>明确新时代我国社会主要矛盾是人民日益增长的美好生活需要和不平衡不充分的发展之间的矛盾，必须坚持以人民为中心的发展思想，不断促进人的全面发展、全体人民共同富裕；</a:t>
            </a:r>
            <a:endParaRPr lang="en-US" altLang="zh-CN" sz="20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000" dirty="0">
                <a:solidFill>
                  <a:srgbClr val="DB271A"/>
                </a:solidFill>
                <a:latin typeface="微软雅黑" panose="020B0503020204020204" pitchFamily="34" charset="-122"/>
                <a:ea typeface="微软雅黑" panose="020B0503020204020204" pitchFamily="34" charset="-122"/>
              </a:rPr>
              <a:t>明确中国特色社会主义事业总体布局是“五位一体”、战略布局是“四个全面”，强调坚定道路自信、理论自信、制度自信、文化自信；</a:t>
            </a:r>
            <a:endParaRPr lang="en-US" altLang="zh-CN" sz="2000" dirty="0">
              <a:solidFill>
                <a:srgbClr val="DB271A"/>
              </a:solidFill>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000" dirty="0">
                <a:latin typeface="微软雅黑" panose="020B0503020204020204" pitchFamily="34" charset="-122"/>
                <a:ea typeface="微软雅黑" panose="020B0503020204020204" pitchFamily="34" charset="-122"/>
              </a:rPr>
              <a:t>明确全面深化改革总目标是完善和发展中国特色社会主义制度、推进国家治理体系和治理能力现代化；</a:t>
            </a:r>
            <a:endParaRPr lang="zh-CN" altLang="zh-CN" sz="2400" b="1" dirty="0">
              <a:latin typeface="宋体" panose="02010600030101010101" pitchFamily="2" charset="-122"/>
              <a:ea typeface="宋体" panose="02010600030101010101" pitchFamily="2" charset="-122"/>
            </a:endParaRPr>
          </a:p>
          <a:p>
            <a:endParaRPr lang="zh-CN" altLang="en-US" sz="2800" b="1" dirty="0">
              <a:solidFill>
                <a:srgbClr val="FF0000"/>
              </a:solidFill>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5494421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560315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中国特色社会主义新思想</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7" name="文本框 16">
            <a:extLst>
              <a:ext uri="{FF2B5EF4-FFF2-40B4-BE49-F238E27FC236}">
                <a16:creationId xmlns:a16="http://schemas.microsoft.com/office/drawing/2014/main" id="{12DDFE6B-6068-4BFD-8A73-2D0CB6D7D082}"/>
              </a:ext>
            </a:extLst>
          </p:cNvPr>
          <p:cNvSpPr txBox="1"/>
          <p:nvPr/>
        </p:nvSpPr>
        <p:spPr>
          <a:xfrm>
            <a:off x="318654" y="1210300"/>
            <a:ext cx="10924309" cy="375487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zh-CN" sz="2000" dirty="0">
                <a:solidFill>
                  <a:srgbClr val="DB271A"/>
                </a:solidFill>
                <a:latin typeface="微软雅黑" panose="020B0503020204020204" pitchFamily="34" charset="-122"/>
                <a:ea typeface="微软雅黑" panose="020B0503020204020204" pitchFamily="34" charset="-122"/>
              </a:rPr>
              <a:t>明确全面推进依法治国总目标是建设中国特色社会主义法治体系、建设社会主义法治国家；</a:t>
            </a:r>
            <a:endParaRPr lang="en-US" altLang="zh-CN" sz="2000" dirty="0">
              <a:solidFill>
                <a:srgbClr val="DB271A"/>
              </a:solidFill>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000" dirty="0">
                <a:latin typeface="微软雅黑" panose="020B0503020204020204" pitchFamily="34" charset="-122"/>
                <a:ea typeface="微软雅黑" panose="020B0503020204020204" pitchFamily="34" charset="-122"/>
              </a:rPr>
              <a:t>明确党在新时代的强军目标是建设一支听党指挥、能打胜仗、作风优良的人民军队，把人民军队建设成为世界一流军队；</a:t>
            </a:r>
            <a:endParaRPr lang="en-US" altLang="zh-CN" sz="2000"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000" dirty="0">
                <a:solidFill>
                  <a:srgbClr val="DB271A"/>
                </a:solidFill>
                <a:latin typeface="微软雅黑" panose="020B0503020204020204" pitchFamily="34" charset="-122"/>
                <a:ea typeface="微软雅黑" panose="020B0503020204020204" pitchFamily="34" charset="-122"/>
              </a:rPr>
              <a:t>明确中国特色大国外交要推动构建新型国际关系，推动构建人类命运共同体；</a:t>
            </a:r>
            <a:endParaRPr lang="en-US" altLang="zh-CN" sz="2000" dirty="0">
              <a:solidFill>
                <a:srgbClr val="DB271A"/>
              </a:solidFill>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000" dirty="0">
                <a:latin typeface="微软雅黑" panose="020B0503020204020204" pitchFamily="34" charset="-122"/>
                <a:ea typeface="微软雅黑" panose="020B0503020204020204" pitchFamily="34" charset="-122"/>
              </a:rPr>
              <a:t>明确中国特色社会主义最本质的特征是中国共产党领导，中国特色社会主义制度的最大优势是中国共产党领导，党是最高政治领导力量，提出新时代党的建设总要求，突出政治建设在党的建设中的重要地位。</a:t>
            </a:r>
            <a:endParaRPr lang="zh-CN" altLang="zh-CN" sz="2000" b="1" dirty="0">
              <a:latin typeface="微软雅黑" panose="020B0503020204020204" pitchFamily="34" charset="-122"/>
              <a:ea typeface="微软雅黑" panose="020B0503020204020204" pitchFamily="34" charset="-122"/>
            </a:endParaRPr>
          </a:p>
          <a:p>
            <a:endParaRPr lang="zh-CN" altLang="en-US" sz="2800" b="1" dirty="0">
              <a:solidFill>
                <a:srgbClr val="FF0000"/>
              </a:solidFill>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4658483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957248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新时代中国特色社会主义思想必须长期坚持并不断发展</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5" name="文本框 4">
            <a:extLst>
              <a:ext uri="{FF2B5EF4-FFF2-40B4-BE49-F238E27FC236}">
                <a16:creationId xmlns:a16="http://schemas.microsoft.com/office/drawing/2014/main" id="{391156D0-6B1C-4A15-8273-A845DBC2799C}"/>
              </a:ext>
            </a:extLst>
          </p:cNvPr>
          <p:cNvSpPr txBox="1"/>
          <p:nvPr/>
        </p:nvSpPr>
        <p:spPr>
          <a:xfrm>
            <a:off x="907473" y="1420091"/>
            <a:ext cx="9829800" cy="3970318"/>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zh-CN" sz="2400" dirty="0">
                <a:latin typeface="微软雅黑" panose="020B0503020204020204" pitchFamily="34" charset="-122"/>
                <a:ea typeface="微软雅黑" panose="020B0503020204020204" pitchFamily="34" charset="-122"/>
              </a:rPr>
              <a:t>是对马克思列宁主义、毛泽东思想、邓小平理论、“三个代表”重要思想、科学发展观的继承和发展，</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zh-CN" sz="2400" dirty="0">
                <a:latin typeface="微软雅黑" panose="020B0503020204020204" pitchFamily="34" charset="-122"/>
                <a:ea typeface="微软雅黑" panose="020B0503020204020204" pitchFamily="34" charset="-122"/>
              </a:rPr>
              <a:t>是马克思主义中国化最新成果，是党和人民实践经验和集体智慧的结晶，</a:t>
            </a:r>
            <a:endParaRPr lang="en-US" altLang="zh-CN" sz="24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ü"/>
            </a:pPr>
            <a:r>
              <a:rPr lang="zh-CN" altLang="zh-CN" sz="2400" dirty="0">
                <a:latin typeface="微软雅黑" panose="020B0503020204020204" pitchFamily="34" charset="-122"/>
                <a:ea typeface="微软雅黑" panose="020B0503020204020204" pitchFamily="34" charset="-122"/>
              </a:rPr>
              <a:t>是中国特色社会主义理论体系的重要组成部分，</a:t>
            </a:r>
            <a:endParaRPr lang="en-US" altLang="zh-CN" sz="2400"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ü"/>
            </a:pPr>
            <a:r>
              <a:rPr lang="zh-CN" altLang="zh-CN" sz="2400" dirty="0">
                <a:latin typeface="微软雅黑" panose="020B0503020204020204" pitchFamily="34" charset="-122"/>
                <a:ea typeface="微软雅黑" panose="020B0503020204020204" pitchFamily="34" charset="-122"/>
              </a:rPr>
              <a:t>是全党全国人民为实现中华民族伟大复兴而奋斗的行动指南，必须长期坚持并不断发展。</a:t>
            </a:r>
          </a:p>
        </p:txBody>
      </p:sp>
    </p:spTree>
    <p:extLst>
      <p:ext uri="{BB962C8B-B14F-4D97-AF65-F5344CB8AC3E}">
        <p14:creationId xmlns:p14="http://schemas.microsoft.com/office/powerpoint/2010/main" val="39825912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957248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新时代中国特色社会主义思想必须长期坚持并不断发展</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5" name="文本框 4">
            <a:extLst>
              <a:ext uri="{FF2B5EF4-FFF2-40B4-BE49-F238E27FC236}">
                <a16:creationId xmlns:a16="http://schemas.microsoft.com/office/drawing/2014/main" id="{391156D0-6B1C-4A15-8273-A845DBC2799C}"/>
              </a:ext>
            </a:extLst>
          </p:cNvPr>
          <p:cNvSpPr txBox="1"/>
          <p:nvPr/>
        </p:nvSpPr>
        <p:spPr>
          <a:xfrm>
            <a:off x="644236" y="5238558"/>
            <a:ext cx="10612581" cy="1135054"/>
          </a:xfrm>
          <a:prstGeom prst="rect">
            <a:avLst/>
          </a:prstGeom>
          <a:noFill/>
        </p:spPr>
        <p:txBody>
          <a:bodyPr wrap="square" rtlCol="0">
            <a:spAutoFit/>
          </a:bodyPr>
          <a:lstStyle/>
          <a:p>
            <a:pPr marL="285750" indent="-285750">
              <a:lnSpc>
                <a:spcPct val="150000"/>
              </a:lnSpc>
              <a:buFont typeface="Wingdings" panose="05000000000000000000" pitchFamily="2" charset="2"/>
              <a:buChar char="ü"/>
            </a:pPr>
            <a:r>
              <a:rPr lang="zh-CN" altLang="zh-CN" sz="2400" b="1" dirty="0">
                <a:latin typeface="微软雅黑" panose="020B0503020204020204" pitchFamily="34" charset="-122"/>
                <a:ea typeface="微软雅黑" panose="020B0503020204020204" pitchFamily="34" charset="-122"/>
              </a:rPr>
              <a:t>全党同志必须全面贯彻党的基本理论、基本路线、基本方略，更好引领党和人民事业发展</a:t>
            </a:r>
          </a:p>
        </p:txBody>
      </p:sp>
      <p:sp>
        <p:nvSpPr>
          <p:cNvPr id="6" name="矩形 5">
            <a:extLst>
              <a:ext uri="{FF2B5EF4-FFF2-40B4-BE49-F238E27FC236}">
                <a16:creationId xmlns:a16="http://schemas.microsoft.com/office/drawing/2014/main" id="{117DDD04-E03B-40F9-9F41-F66F8EA1D286}"/>
              </a:ext>
            </a:extLst>
          </p:cNvPr>
          <p:cNvSpPr/>
          <p:nvPr/>
        </p:nvSpPr>
        <p:spPr>
          <a:xfrm>
            <a:off x="775855" y="1239982"/>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坚持党对一切工作的领导</a:t>
            </a:r>
            <a:endParaRPr lang="zh-CN" altLang="en-US" dirty="0"/>
          </a:p>
        </p:txBody>
      </p:sp>
      <p:sp>
        <p:nvSpPr>
          <p:cNvPr id="15" name="矩形 14">
            <a:extLst>
              <a:ext uri="{FF2B5EF4-FFF2-40B4-BE49-F238E27FC236}">
                <a16:creationId xmlns:a16="http://schemas.microsoft.com/office/drawing/2014/main" id="{6CBED6A4-F4A2-44A3-B3F4-AE1C421493F6}"/>
              </a:ext>
            </a:extLst>
          </p:cNvPr>
          <p:cNvSpPr/>
          <p:nvPr/>
        </p:nvSpPr>
        <p:spPr>
          <a:xfrm>
            <a:off x="3456710" y="1239982"/>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坚持以人民为中心</a:t>
            </a:r>
            <a:endParaRPr lang="zh-CN" altLang="en-US" dirty="0"/>
          </a:p>
        </p:txBody>
      </p:sp>
      <p:sp>
        <p:nvSpPr>
          <p:cNvPr id="16" name="矩形 15">
            <a:extLst>
              <a:ext uri="{FF2B5EF4-FFF2-40B4-BE49-F238E27FC236}">
                <a16:creationId xmlns:a16="http://schemas.microsoft.com/office/drawing/2014/main" id="{FCC570DE-1325-4804-8B87-4B0D5EBF640D}"/>
              </a:ext>
            </a:extLst>
          </p:cNvPr>
          <p:cNvSpPr/>
          <p:nvPr/>
        </p:nvSpPr>
        <p:spPr>
          <a:xfrm>
            <a:off x="6137565" y="1234050"/>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坚持全面深化改革</a:t>
            </a:r>
            <a:endParaRPr lang="zh-CN" altLang="en-US" dirty="0"/>
          </a:p>
        </p:txBody>
      </p:sp>
      <p:sp>
        <p:nvSpPr>
          <p:cNvPr id="17" name="矩形 16">
            <a:extLst>
              <a:ext uri="{FF2B5EF4-FFF2-40B4-BE49-F238E27FC236}">
                <a16:creationId xmlns:a16="http://schemas.microsoft.com/office/drawing/2014/main" id="{228CDD79-11BC-40A9-BE4A-E0170C629D37}"/>
              </a:ext>
            </a:extLst>
          </p:cNvPr>
          <p:cNvSpPr/>
          <p:nvPr/>
        </p:nvSpPr>
        <p:spPr>
          <a:xfrm>
            <a:off x="8818420" y="1241743"/>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坚持新发展理念</a:t>
            </a:r>
            <a:endParaRPr lang="zh-CN" altLang="en-US" dirty="0"/>
          </a:p>
        </p:txBody>
      </p:sp>
      <p:sp>
        <p:nvSpPr>
          <p:cNvPr id="18" name="矩形 17">
            <a:extLst>
              <a:ext uri="{FF2B5EF4-FFF2-40B4-BE49-F238E27FC236}">
                <a16:creationId xmlns:a16="http://schemas.microsoft.com/office/drawing/2014/main" id="{30F47724-772A-4F37-A2CD-ECFBEA28D1CE}"/>
              </a:ext>
            </a:extLst>
          </p:cNvPr>
          <p:cNvSpPr/>
          <p:nvPr/>
        </p:nvSpPr>
        <p:spPr>
          <a:xfrm>
            <a:off x="174625" y="2514600"/>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坚持人民当家作主</a:t>
            </a:r>
            <a:endParaRPr lang="zh-CN" altLang="en-US" dirty="0"/>
          </a:p>
        </p:txBody>
      </p:sp>
      <p:sp>
        <p:nvSpPr>
          <p:cNvPr id="19" name="矩形 18">
            <a:extLst>
              <a:ext uri="{FF2B5EF4-FFF2-40B4-BE49-F238E27FC236}">
                <a16:creationId xmlns:a16="http://schemas.microsoft.com/office/drawing/2014/main" id="{982C7F5D-7418-4A35-A05F-0521C78BEA45}"/>
              </a:ext>
            </a:extLst>
          </p:cNvPr>
          <p:cNvSpPr/>
          <p:nvPr/>
        </p:nvSpPr>
        <p:spPr>
          <a:xfrm>
            <a:off x="2642755" y="2497350"/>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坚持全面依法治国</a:t>
            </a:r>
            <a:endParaRPr lang="zh-CN" altLang="en-US" dirty="0"/>
          </a:p>
        </p:txBody>
      </p:sp>
      <p:sp>
        <p:nvSpPr>
          <p:cNvPr id="20" name="矩形 19">
            <a:extLst>
              <a:ext uri="{FF2B5EF4-FFF2-40B4-BE49-F238E27FC236}">
                <a16:creationId xmlns:a16="http://schemas.microsoft.com/office/drawing/2014/main" id="{417F82D8-5698-46E8-B1EB-E8F69F6C3DB0}"/>
              </a:ext>
            </a:extLst>
          </p:cNvPr>
          <p:cNvSpPr/>
          <p:nvPr/>
        </p:nvSpPr>
        <p:spPr>
          <a:xfrm>
            <a:off x="5110885" y="2497350"/>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坚持全面坚持社会主义核心价值体系治国</a:t>
            </a:r>
            <a:endParaRPr lang="zh-CN" altLang="en-US" dirty="0"/>
          </a:p>
        </p:txBody>
      </p:sp>
      <p:sp>
        <p:nvSpPr>
          <p:cNvPr id="21" name="矩形 20">
            <a:extLst>
              <a:ext uri="{FF2B5EF4-FFF2-40B4-BE49-F238E27FC236}">
                <a16:creationId xmlns:a16="http://schemas.microsoft.com/office/drawing/2014/main" id="{EEF07792-C05E-4BD7-92D2-22F3C8FA7474}"/>
              </a:ext>
            </a:extLst>
          </p:cNvPr>
          <p:cNvSpPr/>
          <p:nvPr/>
        </p:nvSpPr>
        <p:spPr>
          <a:xfrm>
            <a:off x="7438449" y="2497350"/>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坚持在发展中保障和改善民生</a:t>
            </a:r>
            <a:endParaRPr lang="zh-CN" altLang="en-US" dirty="0"/>
          </a:p>
        </p:txBody>
      </p:sp>
      <p:sp>
        <p:nvSpPr>
          <p:cNvPr id="22" name="矩形 21">
            <a:extLst>
              <a:ext uri="{FF2B5EF4-FFF2-40B4-BE49-F238E27FC236}">
                <a16:creationId xmlns:a16="http://schemas.microsoft.com/office/drawing/2014/main" id="{727DD557-AA29-4628-89E0-4ECDD269627E}"/>
              </a:ext>
            </a:extLst>
          </p:cNvPr>
          <p:cNvSpPr/>
          <p:nvPr/>
        </p:nvSpPr>
        <p:spPr>
          <a:xfrm>
            <a:off x="9753600" y="2497350"/>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坚持人与自然和谐共生</a:t>
            </a:r>
            <a:endParaRPr lang="zh-CN" altLang="en-US" dirty="0"/>
          </a:p>
        </p:txBody>
      </p:sp>
      <p:sp>
        <p:nvSpPr>
          <p:cNvPr id="23" name="矩形 22">
            <a:extLst>
              <a:ext uri="{FF2B5EF4-FFF2-40B4-BE49-F238E27FC236}">
                <a16:creationId xmlns:a16="http://schemas.microsoft.com/office/drawing/2014/main" id="{54B02CD9-10FC-4CD3-B840-D6747D341D0B}"/>
              </a:ext>
            </a:extLst>
          </p:cNvPr>
          <p:cNvSpPr/>
          <p:nvPr/>
        </p:nvSpPr>
        <p:spPr>
          <a:xfrm>
            <a:off x="204355" y="3773729"/>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坚持总体国家安全观</a:t>
            </a:r>
            <a:endParaRPr lang="zh-CN" altLang="en-US" dirty="0"/>
          </a:p>
        </p:txBody>
      </p:sp>
      <p:sp>
        <p:nvSpPr>
          <p:cNvPr id="24" name="矩形 23">
            <a:extLst>
              <a:ext uri="{FF2B5EF4-FFF2-40B4-BE49-F238E27FC236}">
                <a16:creationId xmlns:a16="http://schemas.microsoft.com/office/drawing/2014/main" id="{FB50BAE2-D73B-45C1-BFC4-2BA69C897183}"/>
              </a:ext>
            </a:extLst>
          </p:cNvPr>
          <p:cNvSpPr/>
          <p:nvPr/>
        </p:nvSpPr>
        <p:spPr>
          <a:xfrm>
            <a:off x="2642755" y="3779155"/>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坚持党对人民军队的绝对领导</a:t>
            </a:r>
            <a:endParaRPr lang="zh-CN" altLang="en-US" dirty="0"/>
          </a:p>
        </p:txBody>
      </p:sp>
      <p:sp>
        <p:nvSpPr>
          <p:cNvPr id="25" name="矩形 24">
            <a:extLst>
              <a:ext uri="{FF2B5EF4-FFF2-40B4-BE49-F238E27FC236}">
                <a16:creationId xmlns:a16="http://schemas.microsoft.com/office/drawing/2014/main" id="{23161A8C-9539-4831-BEC0-52C64613A1B0}"/>
              </a:ext>
            </a:extLst>
          </p:cNvPr>
          <p:cNvSpPr/>
          <p:nvPr/>
        </p:nvSpPr>
        <p:spPr>
          <a:xfrm>
            <a:off x="5122720" y="3787578"/>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坚持“一国两制”和推进祖国统一</a:t>
            </a:r>
            <a:endParaRPr lang="zh-CN" altLang="en-US" dirty="0"/>
          </a:p>
        </p:txBody>
      </p:sp>
      <p:sp>
        <p:nvSpPr>
          <p:cNvPr id="26" name="矩形 25">
            <a:extLst>
              <a:ext uri="{FF2B5EF4-FFF2-40B4-BE49-F238E27FC236}">
                <a16:creationId xmlns:a16="http://schemas.microsoft.com/office/drawing/2014/main" id="{D2E3C0A3-F15F-43AB-A929-37670F072AF6}"/>
              </a:ext>
            </a:extLst>
          </p:cNvPr>
          <p:cNvSpPr/>
          <p:nvPr/>
        </p:nvSpPr>
        <p:spPr>
          <a:xfrm>
            <a:off x="7519555" y="3779016"/>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坚持推动构建人类命运共同体</a:t>
            </a:r>
            <a:endParaRPr lang="zh-CN" altLang="en-US" dirty="0"/>
          </a:p>
        </p:txBody>
      </p:sp>
      <p:sp>
        <p:nvSpPr>
          <p:cNvPr id="27" name="矩形 26">
            <a:extLst>
              <a:ext uri="{FF2B5EF4-FFF2-40B4-BE49-F238E27FC236}">
                <a16:creationId xmlns:a16="http://schemas.microsoft.com/office/drawing/2014/main" id="{5B357A38-69C0-4773-B87F-FB04846660D9}"/>
              </a:ext>
            </a:extLst>
          </p:cNvPr>
          <p:cNvSpPr/>
          <p:nvPr/>
        </p:nvSpPr>
        <p:spPr>
          <a:xfrm>
            <a:off x="9833265" y="3773729"/>
            <a:ext cx="2029690" cy="858982"/>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dirty="0">
                <a:latin typeface="微软雅黑" panose="020B0503020204020204" pitchFamily="34" charset="-122"/>
                <a:ea typeface="微软雅黑" panose="020B0503020204020204" pitchFamily="34" charset="-122"/>
              </a:rPr>
              <a:t>坚持全面从严治党</a:t>
            </a:r>
            <a:endParaRPr lang="zh-CN" altLang="en-US" dirty="0"/>
          </a:p>
        </p:txBody>
      </p:sp>
    </p:spTree>
    <p:extLst>
      <p:ext uri="{BB962C8B-B14F-4D97-AF65-F5344CB8AC3E}">
        <p14:creationId xmlns:p14="http://schemas.microsoft.com/office/powerpoint/2010/main" val="22792585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588602" y="399084"/>
            <a:ext cx="10633364"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zh-CN" sz="2800" b="1" dirty="0">
                <a:solidFill>
                  <a:srgbClr val="C00000"/>
                </a:solidFill>
                <a:latin typeface="微软雅黑" panose="020B0503020204020204" pitchFamily="34" charset="-122"/>
                <a:ea typeface="微软雅黑" panose="020B0503020204020204" pitchFamily="34" charset="-122"/>
              </a:rPr>
              <a:t>推动全面从严治党向纵深发展</a:t>
            </a:r>
          </a:p>
          <a:p>
            <a:pPr algn="ct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pic>
        <p:nvPicPr>
          <p:cNvPr id="38" name="图片 37">
            <a:extLst>
              <a:ext uri="{FF2B5EF4-FFF2-40B4-BE49-F238E27FC236}">
                <a16:creationId xmlns:a16="http://schemas.microsoft.com/office/drawing/2014/main" id="{9413501B-1D57-46AB-A53E-7252DAD07D42}"/>
              </a:ext>
            </a:extLst>
          </p:cNvPr>
          <p:cNvPicPr>
            <a:picLocks noChangeAspect="1"/>
          </p:cNvPicPr>
          <p:nvPr/>
        </p:nvPicPr>
        <p:blipFill rotWithShape="1">
          <a:blip r:embed="rId3" cstate="screen"/>
          <a:srcRect/>
          <a:stretch>
            <a:fillRect/>
          </a:stretch>
        </p:blipFill>
        <p:spPr>
          <a:xfrm>
            <a:off x="11118273" y="-66805"/>
            <a:ext cx="1110971" cy="874598"/>
          </a:xfrm>
          <a:prstGeom prst="rect">
            <a:avLst/>
          </a:prstGeom>
        </p:spPr>
      </p:pic>
      <p:pic>
        <p:nvPicPr>
          <p:cNvPr id="6" name="图片 5">
            <a:extLst>
              <a:ext uri="{FF2B5EF4-FFF2-40B4-BE49-F238E27FC236}">
                <a16:creationId xmlns:a16="http://schemas.microsoft.com/office/drawing/2014/main" id="{9FEF8AA6-B883-4B53-8E0D-5752981A9F72}"/>
              </a:ext>
            </a:extLst>
          </p:cNvPr>
          <p:cNvPicPr>
            <a:picLocks noChangeAspect="1"/>
          </p:cNvPicPr>
          <p:nvPr/>
        </p:nvPicPr>
        <p:blipFill>
          <a:blip r:embed="rId4"/>
          <a:stretch>
            <a:fillRect/>
          </a:stretch>
        </p:blipFill>
        <p:spPr>
          <a:xfrm>
            <a:off x="443345" y="1926637"/>
            <a:ext cx="4576796" cy="2990872"/>
          </a:xfrm>
          <a:prstGeom prst="rect">
            <a:avLst/>
          </a:prstGeom>
        </p:spPr>
      </p:pic>
      <p:sp>
        <p:nvSpPr>
          <p:cNvPr id="8" name="矩形 7">
            <a:extLst>
              <a:ext uri="{FF2B5EF4-FFF2-40B4-BE49-F238E27FC236}">
                <a16:creationId xmlns:a16="http://schemas.microsoft.com/office/drawing/2014/main" id="{38D8B3F0-0C9D-4AC9-AE17-85E0323DD927}"/>
              </a:ext>
            </a:extLst>
          </p:cNvPr>
          <p:cNvSpPr/>
          <p:nvPr/>
        </p:nvSpPr>
        <p:spPr>
          <a:xfrm>
            <a:off x="5020142" y="1658411"/>
            <a:ext cx="6707732" cy="3315372"/>
          </a:xfrm>
          <a:prstGeom prst="rect">
            <a:avLst/>
          </a:prstGeom>
          <a:solidFill>
            <a:srgbClr val="C00000"/>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zh-CN" altLang="zh-CN" sz="2400" dirty="0">
                <a:solidFill>
                  <a:schemeClr val="bg1"/>
                </a:solidFill>
                <a:latin typeface="微软雅黑" panose="020B0503020204020204" pitchFamily="34" charset="-122"/>
                <a:ea typeface="微软雅黑" panose="020B0503020204020204" pitchFamily="34" charset="-122"/>
              </a:rPr>
              <a:t>习近平同志要求全党要始终成为时代先锋、民族脊梁，始终成为马克思主义执政党，要更加自觉地坚定党性原则，勇于直面问题，敢于刮骨疗毒，消除一切损害党的先进性和纯洁性的因素，清除一切侵蚀党的健康肌体的病毒，不断增强党的政治领导力、思想引领力、群众组织力、社会号召力，确保我们党永葆旺盛生命力和强大战斗力</a:t>
            </a:r>
            <a:r>
              <a:rPr lang="zh-CN" altLang="zh-CN" sz="2400" dirty="0">
                <a:latin typeface="微软雅黑" panose="020B0503020204020204" pitchFamily="34" charset="-122"/>
                <a:ea typeface="微软雅黑" panose="020B0503020204020204" pitchFamily="34" charset="-122"/>
              </a:rPr>
              <a:t>。</a:t>
            </a:r>
          </a:p>
          <a:p>
            <a:endParaRPr lang="zh-CN" altLang="en-US"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87429312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588602" y="399084"/>
            <a:ext cx="322832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en-US" sz="2800" b="1" dirty="0">
                <a:solidFill>
                  <a:srgbClr val="C00000"/>
                </a:solidFill>
                <a:latin typeface="微软雅黑" panose="020B0503020204020204" pitchFamily="34" charset="-122"/>
                <a:ea typeface="微软雅黑" panose="020B0503020204020204" pitchFamily="34" charset="-122"/>
              </a:rPr>
              <a:t>注重理论创新</a:t>
            </a: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pic>
        <p:nvPicPr>
          <p:cNvPr id="38" name="图片 37">
            <a:extLst>
              <a:ext uri="{FF2B5EF4-FFF2-40B4-BE49-F238E27FC236}">
                <a16:creationId xmlns:a16="http://schemas.microsoft.com/office/drawing/2014/main" id="{9413501B-1D57-46AB-A53E-7252DAD07D42}"/>
              </a:ext>
            </a:extLst>
          </p:cNvPr>
          <p:cNvPicPr>
            <a:picLocks noChangeAspect="1"/>
          </p:cNvPicPr>
          <p:nvPr/>
        </p:nvPicPr>
        <p:blipFill rotWithShape="1">
          <a:blip r:embed="rId3" cstate="screen"/>
          <a:srcRect/>
          <a:stretch>
            <a:fillRect/>
          </a:stretch>
        </p:blipFill>
        <p:spPr>
          <a:xfrm>
            <a:off x="11118273" y="-66805"/>
            <a:ext cx="1110971" cy="874598"/>
          </a:xfrm>
          <a:prstGeom prst="rect">
            <a:avLst/>
          </a:prstGeom>
        </p:spPr>
      </p:pic>
      <p:grpSp>
        <p:nvGrpSpPr>
          <p:cNvPr id="16" name="组合 14">
            <a:extLst>
              <a:ext uri="{FF2B5EF4-FFF2-40B4-BE49-F238E27FC236}">
                <a16:creationId xmlns:a16="http://schemas.microsoft.com/office/drawing/2014/main" id="{5B8F9906-E903-42C0-A80C-6D617A391872}"/>
              </a:ext>
            </a:extLst>
          </p:cNvPr>
          <p:cNvGrpSpPr>
            <a:grpSpLocks/>
          </p:cNvGrpSpPr>
          <p:nvPr/>
        </p:nvGrpSpPr>
        <p:grpSpPr bwMode="auto">
          <a:xfrm>
            <a:off x="588602" y="2341037"/>
            <a:ext cx="6011862" cy="2528836"/>
            <a:chOff x="1259632" y="1491630"/>
            <a:chExt cx="3168650" cy="3336787"/>
          </a:xfrm>
        </p:grpSpPr>
        <p:sp>
          <p:nvSpPr>
            <p:cNvPr id="17" name="圆角矩形 27">
              <a:extLst>
                <a:ext uri="{FF2B5EF4-FFF2-40B4-BE49-F238E27FC236}">
                  <a16:creationId xmlns:a16="http://schemas.microsoft.com/office/drawing/2014/main" id="{5DBCECAD-52AB-4786-A5CC-2C0EF551755E}"/>
                </a:ext>
              </a:extLst>
            </p:cNvPr>
            <p:cNvSpPr/>
            <p:nvPr/>
          </p:nvSpPr>
          <p:spPr bwMode="auto">
            <a:xfrm>
              <a:off x="1259632" y="1491630"/>
              <a:ext cx="3168650" cy="3336787"/>
            </a:xfrm>
            <a:prstGeom prst="roundRect">
              <a:avLst/>
            </a:prstGeom>
            <a:noFill/>
            <a:ln>
              <a:solidFill>
                <a:schemeClr val="tx1">
                  <a:lumMod val="75000"/>
                  <a:lumOff val="25000"/>
                </a:schemeClr>
              </a:solidFill>
            </a:ln>
          </p:spPr>
          <p:style>
            <a:lnRef idx="2">
              <a:schemeClr val="accent2"/>
            </a:lnRef>
            <a:fillRef idx="1">
              <a:schemeClr val="lt1"/>
            </a:fillRef>
            <a:effectRef idx="0">
              <a:schemeClr val="accent2"/>
            </a:effectRef>
            <a:fontRef idx="minor">
              <a:schemeClr val="dk1"/>
            </a:fontRef>
          </p:style>
          <p:txBody>
            <a:bodyPr lIns="91430" tIns="45716" rIns="91430" bIns="45716" anchor="ctr">
              <a:sp3d/>
            </a:bodyPr>
            <a:lstStyle/>
            <a:p>
              <a:pPr marL="0" lvl="2" algn="ctr" fontAlgn="ctr">
                <a:buClr>
                  <a:srgbClr val="FF0000"/>
                </a:buClr>
                <a:buSzPct val="70000"/>
                <a:buFont typeface="Wingdings" pitchFamily="2" charset="2"/>
                <a:buChar char="n"/>
                <a:tabLst>
                  <a:tab pos="136509" algn="l"/>
                </a:tabLst>
                <a:defRPr/>
              </a:pPr>
              <a:endParaRPr lang="zh-CN" altLang="en-US" sz="1400" dirty="0">
                <a:solidFill>
                  <a:schemeClr val="accent2"/>
                </a:solidFill>
                <a:latin typeface="微软雅黑" pitchFamily="34" charset="-122"/>
                <a:ea typeface="微软雅黑" pitchFamily="34" charset="-122"/>
              </a:endParaRPr>
            </a:p>
          </p:txBody>
        </p:sp>
        <p:sp>
          <p:nvSpPr>
            <p:cNvPr id="18" name="矩形 87">
              <a:extLst>
                <a:ext uri="{FF2B5EF4-FFF2-40B4-BE49-F238E27FC236}">
                  <a16:creationId xmlns:a16="http://schemas.microsoft.com/office/drawing/2014/main" id="{C87DE3C4-6443-4ED1-9C0C-E8F93F4A452C}"/>
                </a:ext>
              </a:extLst>
            </p:cNvPr>
            <p:cNvSpPr>
              <a:spLocks noChangeArrowheads="1"/>
            </p:cNvSpPr>
            <p:nvPr/>
          </p:nvSpPr>
          <p:spPr bwMode="auto">
            <a:xfrm>
              <a:off x="1381869" y="1515444"/>
              <a:ext cx="2982913" cy="3167645"/>
            </a:xfrm>
            <a:prstGeom prst="rect">
              <a:avLst/>
            </a:prstGeom>
            <a:noFill/>
            <a:ln w="9525">
              <a:noFill/>
              <a:miter lim="800000"/>
              <a:headEnd/>
              <a:tailEnd/>
            </a:ln>
          </p:spPr>
          <p:txBody>
            <a:bodyPr lIns="91430" tIns="45716" rIns="91430" bIns="45716">
              <a:spAutoFit/>
            </a:bodyPr>
            <a:lstStyle/>
            <a:p>
              <a:pPr>
                <a:lnSpc>
                  <a:spcPct val="150000"/>
                </a:lnSpc>
              </a:pPr>
              <a:r>
                <a:rPr lang="zh-CN" altLang="zh-CN" sz="2000" dirty="0">
                  <a:latin typeface="微软雅黑" panose="020B0503020204020204" pitchFamily="34" charset="-122"/>
                  <a:ea typeface="微软雅黑" panose="020B0503020204020204" pitchFamily="34" charset="-122"/>
                </a:rPr>
                <a:t>实践没有止境，理论创新也没有止境。世界每时每刻都在发生变化，中国也每时每刻都在发生变化，我们必须在理论上跟上时代，不断认识规律，不断推进理论创新、实践创新、制度创新、文化创新以及其他各方面创新</a:t>
              </a:r>
              <a:r>
                <a:rPr lang="zh-CN" altLang="zh-CN" dirty="0"/>
                <a:t>。</a:t>
              </a:r>
              <a:endParaRPr lang="zh-CN" altLang="en-US" dirty="0">
                <a:latin typeface="微软雅黑" panose="020B0503020204020204" pitchFamily="34" charset="-122"/>
                <a:ea typeface="微软雅黑" panose="020B0503020204020204" pitchFamily="34" charset="-122"/>
              </a:endParaRPr>
            </a:p>
          </p:txBody>
        </p:sp>
      </p:grpSp>
      <p:pic>
        <p:nvPicPr>
          <p:cNvPr id="6" name="图片 5">
            <a:extLst>
              <a:ext uri="{FF2B5EF4-FFF2-40B4-BE49-F238E27FC236}">
                <a16:creationId xmlns:a16="http://schemas.microsoft.com/office/drawing/2014/main" id="{C17D866F-B8FD-4370-AEA5-207ADC89C7E9}"/>
              </a:ext>
            </a:extLst>
          </p:cNvPr>
          <p:cNvPicPr>
            <a:picLocks noChangeAspect="1"/>
          </p:cNvPicPr>
          <p:nvPr/>
        </p:nvPicPr>
        <p:blipFill>
          <a:blip r:embed="rId4"/>
          <a:stretch>
            <a:fillRect/>
          </a:stretch>
        </p:blipFill>
        <p:spPr>
          <a:xfrm>
            <a:off x="6858835" y="2136402"/>
            <a:ext cx="4814923" cy="3319487"/>
          </a:xfrm>
          <a:prstGeom prst="rect">
            <a:avLst/>
          </a:prstGeom>
        </p:spPr>
      </p:pic>
    </p:spTree>
    <p:extLst>
      <p:ext uri="{BB962C8B-B14F-4D97-AF65-F5344CB8AC3E}">
        <p14:creationId xmlns:p14="http://schemas.microsoft.com/office/powerpoint/2010/main" val="21700970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B639C913-0F17-4871-ACA2-FB9DE6894385}"/>
              </a:ext>
            </a:extLst>
          </p:cNvPr>
          <p:cNvSpPr/>
          <p:nvPr/>
        </p:nvSpPr>
        <p:spPr>
          <a:xfrm>
            <a:off x="0" y="2138067"/>
            <a:ext cx="12192000" cy="2119744"/>
          </a:xfrm>
          <a:prstGeom prst="rect">
            <a:avLst/>
          </a:prstGeom>
          <a:solidFill>
            <a:srgbClr val="7B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91DBF212-D059-45E7-910B-C7D9AC83EB91}"/>
              </a:ext>
            </a:extLst>
          </p:cNvPr>
          <p:cNvSpPr/>
          <p:nvPr/>
        </p:nvSpPr>
        <p:spPr>
          <a:xfrm>
            <a:off x="1066800" y="2138068"/>
            <a:ext cx="2133600" cy="2119744"/>
          </a:xfrm>
          <a:prstGeom prst="rect">
            <a:avLst/>
          </a:prstGeom>
          <a:solidFill>
            <a:srgbClr val="FE1B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01BFBB4F-D0F7-4482-B589-B299E31C0E20}"/>
              </a:ext>
            </a:extLst>
          </p:cNvPr>
          <p:cNvSpPr txBox="1"/>
          <p:nvPr/>
        </p:nvSpPr>
        <p:spPr>
          <a:xfrm>
            <a:off x="3647209" y="2660909"/>
            <a:ext cx="8097982" cy="923330"/>
          </a:xfrm>
          <a:prstGeom prst="rect">
            <a:avLst/>
          </a:prstGeom>
          <a:noFill/>
        </p:spPr>
        <p:txBody>
          <a:bodyPr wrap="square" rtlCol="0">
            <a:spAutoFit/>
          </a:bodyPr>
          <a:lstStyle/>
          <a:p>
            <a:r>
              <a:rPr lang="zh-CN" altLang="en-US" sz="5400" b="1" dirty="0">
                <a:solidFill>
                  <a:schemeClr val="bg1"/>
                </a:solidFill>
                <a:latin typeface="微软雅黑" panose="020B0503020204020204" pitchFamily="34" charset="-122"/>
                <a:ea typeface="微软雅黑" panose="020B0503020204020204" pitchFamily="34" charset="-122"/>
              </a:rPr>
              <a:t>中国特色社会主义新征程</a:t>
            </a:r>
          </a:p>
        </p:txBody>
      </p:sp>
      <p:sp>
        <p:nvSpPr>
          <p:cNvPr id="16" name="文本框 15">
            <a:extLst>
              <a:ext uri="{FF2B5EF4-FFF2-40B4-BE49-F238E27FC236}">
                <a16:creationId xmlns:a16="http://schemas.microsoft.com/office/drawing/2014/main" id="{531AC23E-05AF-4B13-BFC9-B6EFD398386F}"/>
              </a:ext>
            </a:extLst>
          </p:cNvPr>
          <p:cNvSpPr txBox="1"/>
          <p:nvPr/>
        </p:nvSpPr>
        <p:spPr>
          <a:xfrm>
            <a:off x="1416627" y="2399299"/>
            <a:ext cx="1433946" cy="1446550"/>
          </a:xfrm>
          <a:prstGeom prst="rect">
            <a:avLst/>
          </a:prstGeom>
          <a:noFill/>
        </p:spPr>
        <p:txBody>
          <a:bodyPr wrap="square" rtlCol="0">
            <a:spAutoFit/>
          </a:bodyPr>
          <a:lstStyle/>
          <a:p>
            <a:r>
              <a:rPr lang="en-US" altLang="zh-CN" sz="8800" b="1" dirty="0">
                <a:solidFill>
                  <a:schemeClr val="bg1"/>
                </a:solidFill>
              </a:rPr>
              <a:t>05</a:t>
            </a:r>
            <a:endParaRPr lang="zh-CN" altLang="en-US" sz="8800" b="1" dirty="0">
              <a:solidFill>
                <a:schemeClr val="bg1"/>
              </a:solidFill>
            </a:endParaRPr>
          </a:p>
        </p:txBody>
      </p:sp>
    </p:spTree>
    <p:extLst>
      <p:ext uri="{BB962C8B-B14F-4D97-AF65-F5344CB8AC3E}">
        <p14:creationId xmlns:p14="http://schemas.microsoft.com/office/powerpoint/2010/main" val="13338641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588602" y="399084"/>
            <a:ext cx="428819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en-US" sz="2800" b="1" dirty="0">
                <a:solidFill>
                  <a:srgbClr val="C00000"/>
                </a:solidFill>
                <a:latin typeface="微软雅黑" panose="020B0503020204020204" pitchFamily="34" charset="-122"/>
                <a:ea typeface="微软雅黑" panose="020B0503020204020204" pitchFamily="34" charset="-122"/>
              </a:rPr>
              <a:t>中国特色社会主义新征程</a:t>
            </a: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pic>
        <p:nvPicPr>
          <p:cNvPr id="38" name="图片 37">
            <a:extLst>
              <a:ext uri="{FF2B5EF4-FFF2-40B4-BE49-F238E27FC236}">
                <a16:creationId xmlns:a16="http://schemas.microsoft.com/office/drawing/2014/main" id="{9413501B-1D57-46AB-A53E-7252DAD07D42}"/>
              </a:ext>
            </a:extLst>
          </p:cNvPr>
          <p:cNvPicPr>
            <a:picLocks noChangeAspect="1"/>
          </p:cNvPicPr>
          <p:nvPr/>
        </p:nvPicPr>
        <p:blipFill rotWithShape="1">
          <a:blip r:embed="rId3" cstate="screen"/>
          <a:srcRect/>
          <a:stretch>
            <a:fillRect/>
          </a:stretch>
        </p:blipFill>
        <p:spPr>
          <a:xfrm>
            <a:off x="11118273" y="-66805"/>
            <a:ext cx="1110971" cy="874598"/>
          </a:xfrm>
          <a:prstGeom prst="rect">
            <a:avLst/>
          </a:prstGeom>
        </p:spPr>
      </p:pic>
      <p:sp>
        <p:nvSpPr>
          <p:cNvPr id="8" name="矩形 7">
            <a:extLst>
              <a:ext uri="{FF2B5EF4-FFF2-40B4-BE49-F238E27FC236}">
                <a16:creationId xmlns:a16="http://schemas.microsoft.com/office/drawing/2014/main" id="{FA1644A3-20B0-4EF3-A319-4DC6F75D8F38}"/>
              </a:ext>
            </a:extLst>
          </p:cNvPr>
          <p:cNvSpPr/>
          <p:nvPr/>
        </p:nvSpPr>
        <p:spPr>
          <a:xfrm>
            <a:off x="893617" y="1221898"/>
            <a:ext cx="10187411" cy="1200329"/>
          </a:xfrm>
          <a:prstGeom prst="rect">
            <a:avLst/>
          </a:prstGeom>
        </p:spPr>
        <p:txBody>
          <a:bodyPr wrap="square">
            <a:spAutoFit/>
          </a:bodyPr>
          <a:lstStyle/>
          <a:p>
            <a:r>
              <a:rPr lang="zh-CN" altLang="zh-CN" sz="2400"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十九大到二十大，是“两个一百年”奋斗目标的历史交汇期。我们既要全面建成小康社会、实现第一个百年奋斗目标，又要乘势而上开启全面建设社会主义现代化国家新征程，向第二个百年奋斗目标进军</a:t>
            </a:r>
            <a:r>
              <a:rPr lang="zh-CN" altLang="en-US" sz="2400" b="1" dirty="0">
                <a:solidFill>
                  <a:srgbClr val="FF0000"/>
                </a:solidFill>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400" b="1" dirty="0">
              <a:solidFill>
                <a:srgbClr val="FF0000"/>
              </a:solidFill>
              <a:latin typeface="微软雅黑" panose="020B0503020204020204" pitchFamily="34" charset="-122"/>
              <a:ea typeface="微软雅黑" panose="020B0503020204020204" pitchFamily="34" charset="-122"/>
            </a:endParaRPr>
          </a:p>
        </p:txBody>
      </p:sp>
      <p:sp>
        <p:nvSpPr>
          <p:cNvPr id="20" name="矩形: 圆角 19">
            <a:extLst>
              <a:ext uri="{FF2B5EF4-FFF2-40B4-BE49-F238E27FC236}">
                <a16:creationId xmlns:a16="http://schemas.microsoft.com/office/drawing/2014/main" id="{B0FDEDA3-2FBD-42C0-8B9E-A3681EC5E380}"/>
              </a:ext>
            </a:extLst>
          </p:cNvPr>
          <p:cNvSpPr/>
          <p:nvPr/>
        </p:nvSpPr>
        <p:spPr>
          <a:xfrm>
            <a:off x="897080" y="4502726"/>
            <a:ext cx="3151909" cy="1842768"/>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dirty="0">
                <a:latin typeface="微软雅黑" panose="020B0503020204020204" pitchFamily="34" charset="-122"/>
                <a:ea typeface="微软雅黑" panose="020B0503020204020204" pitchFamily="34" charset="-122"/>
              </a:rPr>
              <a:t>从二〇二〇年到二〇三五年，在全面建成小康社会的基础上，再奋斗十五年，基本实现社会主义现代化。</a:t>
            </a:r>
            <a:endParaRPr lang="en-US" altLang="zh-CN" dirty="0">
              <a:latin typeface="微软雅黑" panose="020B0503020204020204" pitchFamily="34" charset="-122"/>
              <a:ea typeface="微软雅黑" panose="020B0503020204020204" pitchFamily="34" charset="-122"/>
            </a:endParaRPr>
          </a:p>
          <a:p>
            <a:pPr algn="ctr"/>
            <a:endParaRPr lang="zh-CN" altLang="en-US" dirty="0"/>
          </a:p>
        </p:txBody>
      </p:sp>
      <p:sp>
        <p:nvSpPr>
          <p:cNvPr id="27" name="矩形: 圆角 26">
            <a:extLst>
              <a:ext uri="{FF2B5EF4-FFF2-40B4-BE49-F238E27FC236}">
                <a16:creationId xmlns:a16="http://schemas.microsoft.com/office/drawing/2014/main" id="{8AA36470-0442-42F8-BBA4-E03F538BE473}"/>
              </a:ext>
            </a:extLst>
          </p:cNvPr>
          <p:cNvSpPr/>
          <p:nvPr/>
        </p:nvSpPr>
        <p:spPr>
          <a:xfrm>
            <a:off x="6096000" y="4507319"/>
            <a:ext cx="3789218" cy="1759641"/>
          </a:xfrm>
          <a:prstGeom prst="round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dirty="0">
                <a:latin typeface="微软雅黑" panose="020B0503020204020204" pitchFamily="34" charset="-122"/>
                <a:ea typeface="微软雅黑" panose="020B0503020204020204" pitchFamily="34" charset="-122"/>
              </a:rPr>
              <a:t>从二〇三五年到本世纪中叶，在基本实现现代化的基础上，再奋斗十五年，把我国建成富强民主文明和谐美丽的社会主义现代化强国</a:t>
            </a:r>
            <a:endParaRPr lang="zh-CN" altLang="en-US" dirty="0"/>
          </a:p>
        </p:txBody>
      </p:sp>
      <p:sp>
        <p:nvSpPr>
          <p:cNvPr id="29" name="椭圆 28">
            <a:extLst>
              <a:ext uri="{FF2B5EF4-FFF2-40B4-BE49-F238E27FC236}">
                <a16:creationId xmlns:a16="http://schemas.microsoft.com/office/drawing/2014/main" id="{4C4934A1-2819-4FED-8FF8-ED7AA26238C5}"/>
              </a:ext>
            </a:extLst>
          </p:cNvPr>
          <p:cNvSpPr/>
          <p:nvPr/>
        </p:nvSpPr>
        <p:spPr>
          <a:xfrm>
            <a:off x="1659081" y="3100117"/>
            <a:ext cx="1558637" cy="1417773"/>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第一阶段</a:t>
            </a:r>
          </a:p>
        </p:txBody>
      </p:sp>
      <p:sp>
        <p:nvSpPr>
          <p:cNvPr id="32" name="椭圆 31">
            <a:extLst>
              <a:ext uri="{FF2B5EF4-FFF2-40B4-BE49-F238E27FC236}">
                <a16:creationId xmlns:a16="http://schemas.microsoft.com/office/drawing/2014/main" id="{137D0F65-5B7D-4862-AFB1-158FCC0E81E6}"/>
              </a:ext>
            </a:extLst>
          </p:cNvPr>
          <p:cNvSpPr/>
          <p:nvPr/>
        </p:nvSpPr>
        <p:spPr>
          <a:xfrm>
            <a:off x="7152408" y="3084953"/>
            <a:ext cx="1558637" cy="1417773"/>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第二阶段</a:t>
            </a:r>
          </a:p>
        </p:txBody>
      </p:sp>
    </p:spTree>
    <p:extLst>
      <p:ext uri="{BB962C8B-B14F-4D97-AF65-F5344CB8AC3E}">
        <p14:creationId xmlns:p14="http://schemas.microsoft.com/office/powerpoint/2010/main" val="2665818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B639C913-0F17-4871-ACA2-FB9DE6894385}"/>
              </a:ext>
            </a:extLst>
          </p:cNvPr>
          <p:cNvSpPr/>
          <p:nvPr/>
        </p:nvSpPr>
        <p:spPr>
          <a:xfrm>
            <a:off x="0" y="2138067"/>
            <a:ext cx="12192000" cy="2119744"/>
          </a:xfrm>
          <a:prstGeom prst="rect">
            <a:avLst/>
          </a:prstGeom>
          <a:solidFill>
            <a:srgbClr val="7B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91DBF212-D059-45E7-910B-C7D9AC83EB91}"/>
              </a:ext>
            </a:extLst>
          </p:cNvPr>
          <p:cNvSpPr/>
          <p:nvPr/>
        </p:nvSpPr>
        <p:spPr>
          <a:xfrm>
            <a:off x="1066800" y="2138068"/>
            <a:ext cx="2133600" cy="2119744"/>
          </a:xfrm>
          <a:prstGeom prst="rect">
            <a:avLst/>
          </a:prstGeom>
          <a:solidFill>
            <a:srgbClr val="FE1B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01BFBB4F-D0F7-4482-B589-B299E31C0E20}"/>
              </a:ext>
            </a:extLst>
          </p:cNvPr>
          <p:cNvSpPr txBox="1"/>
          <p:nvPr/>
        </p:nvSpPr>
        <p:spPr>
          <a:xfrm>
            <a:off x="3647209" y="2660909"/>
            <a:ext cx="8097982" cy="923330"/>
          </a:xfrm>
          <a:prstGeom prst="rect">
            <a:avLst/>
          </a:prstGeom>
          <a:noFill/>
        </p:spPr>
        <p:txBody>
          <a:bodyPr wrap="square" rtlCol="0">
            <a:spAutoFit/>
          </a:bodyPr>
          <a:lstStyle/>
          <a:p>
            <a:r>
              <a:rPr lang="zh-CN" altLang="en-US" sz="5400" b="1" dirty="0">
                <a:solidFill>
                  <a:schemeClr val="bg1"/>
                </a:solidFill>
                <a:latin typeface="微软雅黑" panose="020B0503020204020204" pitchFamily="34" charset="-122"/>
                <a:ea typeface="微软雅黑" panose="020B0503020204020204" pitchFamily="34" charset="-122"/>
              </a:rPr>
              <a:t>前言</a:t>
            </a:r>
          </a:p>
        </p:txBody>
      </p:sp>
      <p:sp>
        <p:nvSpPr>
          <p:cNvPr id="16" name="文本框 15">
            <a:extLst>
              <a:ext uri="{FF2B5EF4-FFF2-40B4-BE49-F238E27FC236}">
                <a16:creationId xmlns:a16="http://schemas.microsoft.com/office/drawing/2014/main" id="{531AC23E-05AF-4B13-BFC9-B6EFD398386F}"/>
              </a:ext>
            </a:extLst>
          </p:cNvPr>
          <p:cNvSpPr txBox="1"/>
          <p:nvPr/>
        </p:nvSpPr>
        <p:spPr>
          <a:xfrm>
            <a:off x="1416627" y="2399299"/>
            <a:ext cx="1433946" cy="1446550"/>
          </a:xfrm>
          <a:prstGeom prst="rect">
            <a:avLst/>
          </a:prstGeom>
          <a:noFill/>
        </p:spPr>
        <p:txBody>
          <a:bodyPr wrap="square" rtlCol="0">
            <a:spAutoFit/>
          </a:bodyPr>
          <a:lstStyle/>
          <a:p>
            <a:r>
              <a:rPr lang="en-US" altLang="zh-CN" sz="8800" b="1" dirty="0">
                <a:solidFill>
                  <a:schemeClr val="bg1"/>
                </a:solidFill>
              </a:rPr>
              <a:t>01</a:t>
            </a:r>
            <a:endParaRPr lang="zh-CN" altLang="en-US" sz="8800" b="1" dirty="0">
              <a:solidFill>
                <a:schemeClr val="bg1"/>
              </a:solidFill>
            </a:endParaRPr>
          </a:p>
        </p:txBody>
      </p:sp>
    </p:spTree>
    <p:extLst>
      <p:ext uri="{BB962C8B-B14F-4D97-AF65-F5344CB8AC3E}">
        <p14:creationId xmlns:p14="http://schemas.microsoft.com/office/powerpoint/2010/main" val="18141052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588602" y="399084"/>
            <a:ext cx="4288198"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a:r>
              <a:rPr lang="zh-CN" altLang="en-US" sz="2800" b="1" dirty="0">
                <a:solidFill>
                  <a:srgbClr val="C00000"/>
                </a:solidFill>
                <a:latin typeface="微软雅黑" panose="020B0503020204020204" pitchFamily="34" charset="-122"/>
                <a:ea typeface="微软雅黑" panose="020B0503020204020204" pitchFamily="34" charset="-122"/>
              </a:rPr>
              <a:t>中国特色社会主义新征程</a:t>
            </a: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pic>
        <p:nvPicPr>
          <p:cNvPr id="38" name="图片 37">
            <a:extLst>
              <a:ext uri="{FF2B5EF4-FFF2-40B4-BE49-F238E27FC236}">
                <a16:creationId xmlns:a16="http://schemas.microsoft.com/office/drawing/2014/main" id="{9413501B-1D57-46AB-A53E-7252DAD07D42}"/>
              </a:ext>
            </a:extLst>
          </p:cNvPr>
          <p:cNvPicPr>
            <a:picLocks noChangeAspect="1"/>
          </p:cNvPicPr>
          <p:nvPr/>
        </p:nvPicPr>
        <p:blipFill rotWithShape="1">
          <a:blip r:embed="rId3" cstate="screen"/>
          <a:srcRect/>
          <a:stretch>
            <a:fillRect/>
          </a:stretch>
        </p:blipFill>
        <p:spPr>
          <a:xfrm>
            <a:off x="11118273" y="-66805"/>
            <a:ext cx="1110971" cy="874598"/>
          </a:xfrm>
          <a:prstGeom prst="rect">
            <a:avLst/>
          </a:prstGeom>
        </p:spPr>
      </p:pic>
      <p:sp>
        <p:nvSpPr>
          <p:cNvPr id="18" name="矩形 17">
            <a:extLst>
              <a:ext uri="{FF2B5EF4-FFF2-40B4-BE49-F238E27FC236}">
                <a16:creationId xmlns:a16="http://schemas.microsoft.com/office/drawing/2014/main" id="{EE9156E0-0441-4D54-9091-1B5CDD3EF6FF}"/>
              </a:ext>
            </a:extLst>
          </p:cNvPr>
          <p:cNvSpPr/>
          <p:nvPr/>
        </p:nvSpPr>
        <p:spPr>
          <a:xfrm>
            <a:off x="2867891" y="1671234"/>
            <a:ext cx="6026727" cy="1879441"/>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800" b="1" dirty="0">
                <a:latin typeface="微软雅黑" panose="020B0503020204020204" pitchFamily="34" charset="-122"/>
                <a:ea typeface="微软雅黑" panose="020B0503020204020204" pitchFamily="34" charset="-122"/>
              </a:rPr>
              <a:t>蓝图已经描绘，号角已经吹响。空间面貌的改变是岁月的积累，时代递进的是量变的必然</a:t>
            </a:r>
            <a:endParaRPr lang="zh-CN" altLang="en-US" sz="2800" b="1" dirty="0">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1C99D6ED-05FE-4311-AF73-A5F2E00E16ED}"/>
              </a:ext>
            </a:extLst>
          </p:cNvPr>
          <p:cNvSpPr txBox="1"/>
          <p:nvPr/>
        </p:nvSpPr>
        <p:spPr>
          <a:xfrm>
            <a:off x="886691" y="4163291"/>
            <a:ext cx="10439399" cy="1477328"/>
          </a:xfrm>
          <a:prstGeom prst="rect">
            <a:avLst/>
          </a:prstGeom>
          <a:noFill/>
        </p:spPr>
        <p:txBody>
          <a:bodyPr wrap="square" rtlCol="0">
            <a:spAutoFit/>
          </a:bodyPr>
          <a:lstStyle/>
          <a:p>
            <a:r>
              <a:rPr lang="zh-CN" altLang="zh-CN" sz="2400" b="1" dirty="0">
                <a:latin typeface="微软雅黑" panose="020B0503020204020204" pitchFamily="34" charset="-122"/>
                <a:ea typeface="微软雅黑" panose="020B0503020204020204" pitchFamily="34" charset="-122"/>
              </a:rPr>
              <a:t>全党全国各族人民更加紧密地团结在以习近平同志为核心的党中央周围，高举中国特色社会主义伟大旗帜，决胜全面建成小康社会，夺取新时代中国特色社会主义伟大胜利，为实现中华民族伟大复兴的中国梦不懈奋斗。</a:t>
            </a:r>
          </a:p>
          <a:p>
            <a:endParaRPr lang="zh-CN" altLang="en-US" dirty="0"/>
          </a:p>
        </p:txBody>
      </p:sp>
    </p:spTree>
    <p:extLst>
      <p:ext uri="{BB962C8B-B14F-4D97-AF65-F5344CB8AC3E}">
        <p14:creationId xmlns:p14="http://schemas.microsoft.com/office/powerpoint/2010/main" val="3901540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B639C913-0F17-4871-ACA2-FB9DE6894385}"/>
              </a:ext>
            </a:extLst>
          </p:cNvPr>
          <p:cNvSpPr/>
          <p:nvPr/>
        </p:nvSpPr>
        <p:spPr>
          <a:xfrm>
            <a:off x="0" y="2138067"/>
            <a:ext cx="12192000" cy="2119744"/>
          </a:xfrm>
          <a:prstGeom prst="rect">
            <a:avLst/>
          </a:prstGeom>
          <a:solidFill>
            <a:srgbClr val="7B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91DBF212-D059-45E7-910B-C7D9AC83EB91}"/>
              </a:ext>
            </a:extLst>
          </p:cNvPr>
          <p:cNvSpPr/>
          <p:nvPr/>
        </p:nvSpPr>
        <p:spPr>
          <a:xfrm>
            <a:off x="1066800" y="2138068"/>
            <a:ext cx="2133600" cy="2119744"/>
          </a:xfrm>
          <a:prstGeom prst="rect">
            <a:avLst/>
          </a:prstGeom>
          <a:solidFill>
            <a:srgbClr val="FE1B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01BFBB4F-D0F7-4482-B589-B299E31C0E20}"/>
              </a:ext>
            </a:extLst>
          </p:cNvPr>
          <p:cNvSpPr txBox="1"/>
          <p:nvPr/>
        </p:nvSpPr>
        <p:spPr>
          <a:xfrm>
            <a:off x="3647209" y="2660909"/>
            <a:ext cx="8097982" cy="923330"/>
          </a:xfrm>
          <a:prstGeom prst="rect">
            <a:avLst/>
          </a:prstGeom>
          <a:noFill/>
        </p:spPr>
        <p:txBody>
          <a:bodyPr wrap="square" rtlCol="0">
            <a:spAutoFit/>
          </a:bodyPr>
          <a:lstStyle/>
          <a:p>
            <a:r>
              <a:rPr lang="zh-CN" altLang="en-US" sz="5400" b="1" dirty="0">
                <a:solidFill>
                  <a:schemeClr val="bg1"/>
                </a:solidFill>
                <a:latin typeface="微软雅黑" panose="020B0503020204020204" pitchFamily="34" charset="-122"/>
                <a:ea typeface="微软雅黑" panose="020B0503020204020204" pitchFamily="34" charset="-122"/>
              </a:rPr>
              <a:t>个人对十九大的印象</a:t>
            </a:r>
          </a:p>
        </p:txBody>
      </p:sp>
      <p:sp>
        <p:nvSpPr>
          <p:cNvPr id="16" name="文本框 15">
            <a:extLst>
              <a:ext uri="{FF2B5EF4-FFF2-40B4-BE49-F238E27FC236}">
                <a16:creationId xmlns:a16="http://schemas.microsoft.com/office/drawing/2014/main" id="{531AC23E-05AF-4B13-BFC9-B6EFD398386F}"/>
              </a:ext>
            </a:extLst>
          </p:cNvPr>
          <p:cNvSpPr txBox="1"/>
          <p:nvPr/>
        </p:nvSpPr>
        <p:spPr>
          <a:xfrm>
            <a:off x="1416627" y="2399299"/>
            <a:ext cx="1433946" cy="1446550"/>
          </a:xfrm>
          <a:prstGeom prst="rect">
            <a:avLst/>
          </a:prstGeom>
          <a:noFill/>
        </p:spPr>
        <p:txBody>
          <a:bodyPr wrap="square" rtlCol="0">
            <a:spAutoFit/>
          </a:bodyPr>
          <a:lstStyle/>
          <a:p>
            <a:r>
              <a:rPr lang="en-US" altLang="zh-CN" sz="8800" b="1" dirty="0">
                <a:solidFill>
                  <a:schemeClr val="bg1"/>
                </a:solidFill>
              </a:rPr>
              <a:t>06</a:t>
            </a:r>
            <a:endParaRPr lang="zh-CN" altLang="en-US" sz="8800" b="1" dirty="0">
              <a:solidFill>
                <a:schemeClr val="bg1"/>
              </a:solidFill>
            </a:endParaRPr>
          </a:p>
        </p:txBody>
      </p:sp>
    </p:spTree>
    <p:extLst>
      <p:ext uri="{BB962C8B-B14F-4D97-AF65-F5344CB8AC3E}">
        <p14:creationId xmlns:p14="http://schemas.microsoft.com/office/powerpoint/2010/main" val="32091150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447992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一个新的中国时空到来了</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7"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grpSp>
        <p:nvGrpSpPr>
          <p:cNvPr id="23" name="组合 14">
            <a:extLst>
              <a:ext uri="{FF2B5EF4-FFF2-40B4-BE49-F238E27FC236}">
                <a16:creationId xmlns:a16="http://schemas.microsoft.com/office/drawing/2014/main" id="{8B810B0B-EE5E-46CA-BFA7-D05066B8D61C}"/>
              </a:ext>
            </a:extLst>
          </p:cNvPr>
          <p:cNvGrpSpPr>
            <a:grpSpLocks/>
          </p:cNvGrpSpPr>
          <p:nvPr/>
        </p:nvGrpSpPr>
        <p:grpSpPr bwMode="auto">
          <a:xfrm>
            <a:off x="3056659" y="2050217"/>
            <a:ext cx="5067300" cy="2888928"/>
            <a:chOff x="2692480" y="827677"/>
            <a:chExt cx="3793154" cy="3832305"/>
          </a:xfrm>
        </p:grpSpPr>
        <p:sp>
          <p:nvSpPr>
            <p:cNvPr id="24" name="MH_SubTitle_4">
              <a:extLst>
                <a:ext uri="{FF2B5EF4-FFF2-40B4-BE49-F238E27FC236}">
                  <a16:creationId xmlns:a16="http://schemas.microsoft.com/office/drawing/2014/main" id="{5BD9FC40-8581-4A1A-89CA-26FA856C44E4}"/>
                </a:ext>
              </a:extLst>
            </p:cNvPr>
            <p:cNvSpPr/>
            <p:nvPr>
              <p:custDataLst>
                <p:tags r:id="rId1"/>
              </p:custDataLst>
            </p:nvPr>
          </p:nvSpPr>
          <p:spPr>
            <a:xfrm>
              <a:off x="2692480" y="1479825"/>
              <a:ext cx="1822900" cy="1393640"/>
            </a:xfrm>
            <a:custGeom>
              <a:avLst/>
              <a:gdLst>
                <a:gd name="connsiteX0" fmla="*/ 0 w 2033915"/>
                <a:gd name="connsiteY0" fmla="*/ 0 h 2178473"/>
                <a:gd name="connsiteX1" fmla="*/ 2033915 w 2033915"/>
                <a:gd name="connsiteY1" fmla="*/ 0 h 2178473"/>
                <a:gd name="connsiteX2" fmla="*/ 2033915 w 2033915"/>
                <a:gd name="connsiteY2" fmla="*/ 2178473 h 2178473"/>
                <a:gd name="connsiteX3" fmla="*/ 0 w 2033915"/>
                <a:gd name="connsiteY3" fmla="*/ 2178473 h 2178473"/>
                <a:gd name="connsiteX4" fmla="*/ 0 w 2033915"/>
                <a:gd name="connsiteY4" fmla="*/ 0 h 2178473"/>
                <a:gd name="connsiteX0" fmla="*/ 0 w 2033915"/>
                <a:gd name="connsiteY0" fmla="*/ 0 h 2219416"/>
                <a:gd name="connsiteX1" fmla="*/ 2033915 w 2033915"/>
                <a:gd name="connsiteY1" fmla="*/ 0 h 2219416"/>
                <a:gd name="connsiteX2" fmla="*/ 2033915 w 2033915"/>
                <a:gd name="connsiteY2" fmla="*/ 2178473 h 2219416"/>
                <a:gd name="connsiteX3" fmla="*/ 0 w 2033915"/>
                <a:gd name="connsiteY3" fmla="*/ 2219416 h 2219416"/>
                <a:gd name="connsiteX4" fmla="*/ 0 w 2033915"/>
                <a:gd name="connsiteY4" fmla="*/ 0 h 2219416"/>
                <a:gd name="connsiteX0" fmla="*/ 0 w 2033915"/>
                <a:gd name="connsiteY0" fmla="*/ 0 h 2219416"/>
                <a:gd name="connsiteX1" fmla="*/ 2033915 w 2033915"/>
                <a:gd name="connsiteY1" fmla="*/ 0 h 2219416"/>
                <a:gd name="connsiteX2" fmla="*/ 2033915 w 2033915"/>
                <a:gd name="connsiteY2" fmla="*/ 2219416 h 2219416"/>
                <a:gd name="connsiteX3" fmla="*/ 0 w 2033915"/>
                <a:gd name="connsiteY3" fmla="*/ 2219416 h 2219416"/>
                <a:gd name="connsiteX4" fmla="*/ 0 w 2033915"/>
                <a:gd name="connsiteY4" fmla="*/ 0 h 2219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3915" h="2219416">
                  <a:moveTo>
                    <a:pt x="0" y="0"/>
                  </a:moveTo>
                  <a:lnTo>
                    <a:pt x="2033915" y="0"/>
                  </a:lnTo>
                  <a:lnTo>
                    <a:pt x="2033915" y="2219416"/>
                  </a:lnTo>
                  <a:lnTo>
                    <a:pt x="0" y="2219416"/>
                  </a:lnTo>
                  <a:lnTo>
                    <a:pt x="0" y="0"/>
                  </a:lnTo>
                  <a:close/>
                </a:path>
              </a:pathLst>
            </a:custGeom>
            <a:solidFill>
              <a:schemeClr val="accent5"/>
            </a:solidFill>
            <a:ln w="25400" cap="flat" cmpd="sng" algn="ctr">
              <a:noFill/>
              <a:prstDash val="solid"/>
            </a:ln>
            <a:effectLst/>
          </p:spPr>
          <p:txBody>
            <a:bodyPr lIns="54000" tIns="243000" rIns="54000" bIns="135000" anchor="ctr">
              <a:normAutofit/>
            </a:bodyPr>
            <a:lstStyle/>
            <a:p>
              <a:pPr algn="ctr" eaLnBrk="1" hangingPunct="1">
                <a:lnSpc>
                  <a:spcPct val="130000"/>
                </a:lnSpc>
                <a:defRPr/>
              </a:pPr>
              <a:endParaRPr lang="zh-CN" altLang="en-US" sz="1200" kern="0" dirty="0">
                <a:solidFill>
                  <a:srgbClr val="FFFFFF"/>
                </a:solidFill>
                <a:ea typeface="宋体" charset="-122"/>
              </a:endParaRPr>
            </a:p>
          </p:txBody>
        </p:sp>
        <p:sp>
          <p:nvSpPr>
            <p:cNvPr id="25" name="MH_SubTitle_2">
              <a:extLst>
                <a:ext uri="{FF2B5EF4-FFF2-40B4-BE49-F238E27FC236}">
                  <a16:creationId xmlns:a16="http://schemas.microsoft.com/office/drawing/2014/main" id="{EEAE164F-6258-48AE-8A6A-3BC2AA31C483}"/>
                </a:ext>
              </a:extLst>
            </p:cNvPr>
            <p:cNvSpPr/>
            <p:nvPr>
              <p:custDataLst>
                <p:tags r:id="rId2"/>
              </p:custDataLst>
            </p:nvPr>
          </p:nvSpPr>
          <p:spPr>
            <a:xfrm>
              <a:off x="4628272" y="2957513"/>
              <a:ext cx="1857362" cy="1393640"/>
            </a:xfrm>
            <a:custGeom>
              <a:avLst/>
              <a:gdLst>
                <a:gd name="connsiteX0" fmla="*/ 0 w 1797170"/>
                <a:gd name="connsiteY0" fmla="*/ 0 h 1249271"/>
                <a:gd name="connsiteX1" fmla="*/ 1797170 w 1797170"/>
                <a:gd name="connsiteY1" fmla="*/ 0 h 1249271"/>
                <a:gd name="connsiteX2" fmla="*/ 1797170 w 1797170"/>
                <a:gd name="connsiteY2" fmla="*/ 1249271 h 1249271"/>
                <a:gd name="connsiteX3" fmla="*/ 0 w 1797170"/>
                <a:gd name="connsiteY3" fmla="*/ 1249271 h 1249271"/>
              </a:gdLst>
              <a:ahLst/>
              <a:cxnLst>
                <a:cxn ang="0">
                  <a:pos x="connsiteX0" y="connsiteY0"/>
                </a:cxn>
                <a:cxn ang="0">
                  <a:pos x="connsiteX1" y="connsiteY1"/>
                </a:cxn>
                <a:cxn ang="0">
                  <a:pos x="connsiteX2" y="connsiteY2"/>
                </a:cxn>
                <a:cxn ang="0">
                  <a:pos x="connsiteX3" y="connsiteY3"/>
                </a:cxn>
              </a:cxnLst>
              <a:rect l="l" t="t" r="r" b="b"/>
              <a:pathLst>
                <a:path w="1797170" h="1249271">
                  <a:moveTo>
                    <a:pt x="0" y="0"/>
                  </a:moveTo>
                  <a:lnTo>
                    <a:pt x="1797170" y="0"/>
                  </a:lnTo>
                  <a:lnTo>
                    <a:pt x="1797170" y="1249271"/>
                  </a:lnTo>
                  <a:lnTo>
                    <a:pt x="0" y="1249271"/>
                  </a:lnTo>
                  <a:close/>
                </a:path>
              </a:pathLst>
            </a:custGeom>
            <a:solidFill>
              <a:schemeClr val="accent3"/>
            </a:solidFill>
            <a:ln w="25400" cap="flat" cmpd="sng" algn="ctr">
              <a:noFill/>
              <a:prstDash val="solid"/>
            </a:ln>
            <a:effectLst/>
          </p:spPr>
          <p:txBody>
            <a:bodyPr lIns="54000" tIns="297000" rIns="54000" bIns="135000">
              <a:normAutofit/>
            </a:bodyPr>
            <a:lstStyle/>
            <a:p>
              <a:pPr algn="ctr" eaLnBrk="1" hangingPunct="1">
                <a:lnSpc>
                  <a:spcPct val="130000"/>
                </a:lnSpc>
                <a:defRPr/>
              </a:pPr>
              <a:endParaRPr lang="zh-CN" altLang="en-US" sz="1200" kern="0" dirty="0">
                <a:solidFill>
                  <a:srgbClr val="FFFFFF"/>
                </a:solidFill>
                <a:ea typeface="宋体" charset="-122"/>
              </a:endParaRPr>
            </a:p>
          </p:txBody>
        </p:sp>
        <p:sp>
          <p:nvSpPr>
            <p:cNvPr id="26" name="MH_SubTitle_1">
              <a:extLst>
                <a:ext uri="{FF2B5EF4-FFF2-40B4-BE49-F238E27FC236}">
                  <a16:creationId xmlns:a16="http://schemas.microsoft.com/office/drawing/2014/main" id="{67A54D0A-42EC-4B92-B264-AE16FF3B1B93}"/>
                </a:ext>
              </a:extLst>
            </p:cNvPr>
            <p:cNvSpPr/>
            <p:nvPr>
              <p:custDataLst>
                <p:tags r:id="rId3"/>
              </p:custDataLst>
            </p:nvPr>
          </p:nvSpPr>
          <p:spPr>
            <a:xfrm>
              <a:off x="4653875" y="827677"/>
              <a:ext cx="1516311" cy="1813882"/>
            </a:xfrm>
            <a:custGeom>
              <a:avLst/>
              <a:gdLst>
                <a:gd name="connsiteX0" fmla="*/ 0 w 1249271"/>
                <a:gd name="connsiteY0" fmla="*/ 0 h 1626495"/>
                <a:gd name="connsiteX1" fmla="*/ 1249271 w 1249271"/>
                <a:gd name="connsiteY1" fmla="*/ 0 h 1626495"/>
                <a:gd name="connsiteX2" fmla="*/ 1249271 w 1249271"/>
                <a:gd name="connsiteY2" fmla="*/ 1626495 h 1626495"/>
                <a:gd name="connsiteX3" fmla="*/ 0 w 1249271"/>
                <a:gd name="connsiteY3" fmla="*/ 1626495 h 1626495"/>
              </a:gdLst>
              <a:ahLst/>
              <a:cxnLst>
                <a:cxn ang="0">
                  <a:pos x="connsiteX0" y="connsiteY0"/>
                </a:cxn>
                <a:cxn ang="0">
                  <a:pos x="connsiteX1" y="connsiteY1"/>
                </a:cxn>
                <a:cxn ang="0">
                  <a:pos x="connsiteX2" y="connsiteY2"/>
                </a:cxn>
                <a:cxn ang="0">
                  <a:pos x="connsiteX3" y="connsiteY3"/>
                </a:cxn>
              </a:cxnLst>
              <a:rect l="l" t="t" r="r" b="b"/>
              <a:pathLst>
                <a:path w="1249271" h="1626495">
                  <a:moveTo>
                    <a:pt x="0" y="0"/>
                  </a:moveTo>
                  <a:lnTo>
                    <a:pt x="1249271" y="0"/>
                  </a:lnTo>
                  <a:lnTo>
                    <a:pt x="1249271" y="1626495"/>
                  </a:lnTo>
                  <a:lnTo>
                    <a:pt x="0" y="1626495"/>
                  </a:lnTo>
                  <a:close/>
                </a:path>
              </a:pathLst>
            </a:custGeom>
            <a:solidFill>
              <a:schemeClr val="accent2"/>
            </a:solidFill>
            <a:ln w="25400" cap="flat" cmpd="sng" algn="ctr">
              <a:noFill/>
              <a:prstDash val="solid"/>
            </a:ln>
            <a:effectLst/>
          </p:spPr>
          <p:txBody>
            <a:bodyPr lIns="54000" tIns="243000" rIns="54000" bIns="135000" anchor="ctr">
              <a:normAutofit/>
            </a:bodyPr>
            <a:lstStyle/>
            <a:p>
              <a:pPr algn="ctr" eaLnBrk="1" hangingPunct="1">
                <a:lnSpc>
                  <a:spcPct val="130000"/>
                </a:lnSpc>
                <a:defRPr/>
              </a:pPr>
              <a:endParaRPr lang="zh-CN" altLang="en-US" sz="1200" kern="0" dirty="0">
                <a:solidFill>
                  <a:srgbClr val="FFFFFF"/>
                </a:solidFill>
                <a:ea typeface="宋体" charset="-122"/>
              </a:endParaRPr>
            </a:p>
          </p:txBody>
        </p:sp>
        <p:sp>
          <p:nvSpPr>
            <p:cNvPr id="27" name="MH_SubTitle_3">
              <a:extLst>
                <a:ext uri="{FF2B5EF4-FFF2-40B4-BE49-F238E27FC236}">
                  <a16:creationId xmlns:a16="http://schemas.microsoft.com/office/drawing/2014/main" id="{81D921B7-A1AA-4FB9-955D-8E604D7B7DA0}"/>
                </a:ext>
              </a:extLst>
            </p:cNvPr>
            <p:cNvSpPr/>
            <p:nvPr>
              <p:custDataLst>
                <p:tags r:id="rId4"/>
              </p:custDataLst>
            </p:nvPr>
          </p:nvSpPr>
          <p:spPr>
            <a:xfrm>
              <a:off x="3000258" y="2957513"/>
              <a:ext cx="1515122" cy="1702469"/>
            </a:xfrm>
            <a:custGeom>
              <a:avLst/>
              <a:gdLst>
                <a:gd name="connsiteX0" fmla="*/ 0 w 1249271"/>
                <a:gd name="connsiteY0" fmla="*/ 0 h 1626495"/>
                <a:gd name="connsiteX1" fmla="*/ 1249271 w 1249271"/>
                <a:gd name="connsiteY1" fmla="*/ 0 h 1626495"/>
                <a:gd name="connsiteX2" fmla="*/ 1249271 w 1249271"/>
                <a:gd name="connsiteY2" fmla="*/ 1626495 h 1626495"/>
                <a:gd name="connsiteX3" fmla="*/ 0 w 1249271"/>
                <a:gd name="connsiteY3" fmla="*/ 1626495 h 1626495"/>
              </a:gdLst>
              <a:ahLst/>
              <a:cxnLst>
                <a:cxn ang="0">
                  <a:pos x="connsiteX0" y="connsiteY0"/>
                </a:cxn>
                <a:cxn ang="0">
                  <a:pos x="connsiteX1" y="connsiteY1"/>
                </a:cxn>
                <a:cxn ang="0">
                  <a:pos x="connsiteX2" y="connsiteY2"/>
                </a:cxn>
                <a:cxn ang="0">
                  <a:pos x="connsiteX3" y="connsiteY3"/>
                </a:cxn>
              </a:cxnLst>
              <a:rect l="l" t="t" r="r" b="b"/>
              <a:pathLst>
                <a:path w="1249271" h="1626495">
                  <a:moveTo>
                    <a:pt x="0" y="0"/>
                  </a:moveTo>
                  <a:lnTo>
                    <a:pt x="1249271" y="0"/>
                  </a:lnTo>
                  <a:lnTo>
                    <a:pt x="1249271" y="1626495"/>
                  </a:lnTo>
                  <a:lnTo>
                    <a:pt x="0" y="1626495"/>
                  </a:lnTo>
                  <a:close/>
                </a:path>
              </a:pathLst>
            </a:custGeom>
            <a:solidFill>
              <a:schemeClr val="accent4"/>
            </a:solidFill>
            <a:ln w="25400" cap="flat" cmpd="sng" algn="ctr">
              <a:noFill/>
              <a:prstDash val="solid"/>
            </a:ln>
            <a:effectLst/>
          </p:spPr>
          <p:txBody>
            <a:bodyPr lIns="54000" tIns="297000" rIns="54000" bIns="135000">
              <a:normAutofit/>
            </a:bodyPr>
            <a:lstStyle/>
            <a:p>
              <a:pPr algn="ctr" eaLnBrk="1" hangingPunct="1">
                <a:lnSpc>
                  <a:spcPct val="130000"/>
                </a:lnSpc>
                <a:defRPr/>
              </a:pPr>
              <a:endParaRPr lang="zh-CN" altLang="en-US" sz="1200" kern="0" dirty="0">
                <a:solidFill>
                  <a:srgbClr val="FFFFFF"/>
                </a:solidFill>
                <a:ea typeface="宋体" charset="-122"/>
              </a:endParaRPr>
            </a:p>
          </p:txBody>
        </p:sp>
        <p:sp>
          <p:nvSpPr>
            <p:cNvPr id="28" name="TextBox 94">
              <a:extLst>
                <a:ext uri="{FF2B5EF4-FFF2-40B4-BE49-F238E27FC236}">
                  <a16:creationId xmlns:a16="http://schemas.microsoft.com/office/drawing/2014/main" id="{13701782-7CD6-4321-9F8D-1FA6D2B8FD1C}"/>
                </a:ext>
              </a:extLst>
            </p:cNvPr>
            <p:cNvSpPr txBox="1">
              <a:spLocks noChangeArrowheads="1"/>
            </p:cNvSpPr>
            <p:nvPr/>
          </p:nvSpPr>
          <p:spPr bwMode="auto">
            <a:xfrm>
              <a:off x="4682395" y="1212754"/>
              <a:ext cx="1431731" cy="909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b="1" dirty="0">
                  <a:solidFill>
                    <a:schemeClr val="bg1"/>
                  </a:solidFill>
                  <a:latin typeface="微软雅黑" panose="020B0503020204020204" pitchFamily="34" charset="-122"/>
                  <a:ea typeface="微软雅黑" panose="020B0503020204020204" pitchFamily="34" charset="-122"/>
                </a:rPr>
                <a:t>这是一个伟大的国家</a:t>
              </a:r>
            </a:p>
          </p:txBody>
        </p:sp>
        <p:sp>
          <p:nvSpPr>
            <p:cNvPr id="29" name="TextBox 94">
              <a:extLst>
                <a:ext uri="{FF2B5EF4-FFF2-40B4-BE49-F238E27FC236}">
                  <a16:creationId xmlns:a16="http://schemas.microsoft.com/office/drawing/2014/main" id="{96154765-EF77-4BC7-BC89-434CEAF65165}"/>
                </a:ext>
              </a:extLst>
            </p:cNvPr>
            <p:cNvSpPr txBox="1">
              <a:spLocks noChangeArrowheads="1"/>
            </p:cNvSpPr>
            <p:nvPr/>
          </p:nvSpPr>
          <p:spPr bwMode="auto">
            <a:xfrm>
              <a:off x="4786104" y="3226443"/>
              <a:ext cx="1545264" cy="909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b="1" dirty="0">
                  <a:solidFill>
                    <a:schemeClr val="bg1"/>
                  </a:solidFill>
                  <a:latin typeface="微软雅黑" panose="020B0503020204020204" pitchFamily="34" charset="-122"/>
                  <a:ea typeface="微软雅黑" panose="020B0503020204020204" pitchFamily="34" charset="-122"/>
                </a:rPr>
                <a:t>这是一项伟大的事业</a:t>
              </a:r>
            </a:p>
          </p:txBody>
        </p:sp>
        <p:sp>
          <p:nvSpPr>
            <p:cNvPr id="30" name="TextBox 94">
              <a:extLst>
                <a:ext uri="{FF2B5EF4-FFF2-40B4-BE49-F238E27FC236}">
                  <a16:creationId xmlns:a16="http://schemas.microsoft.com/office/drawing/2014/main" id="{67F24F6D-9333-4584-9ABA-69350B7723E5}"/>
                </a:ext>
              </a:extLst>
            </p:cNvPr>
            <p:cNvSpPr txBox="1">
              <a:spLocks noChangeArrowheads="1"/>
            </p:cNvSpPr>
            <p:nvPr/>
          </p:nvSpPr>
          <p:spPr bwMode="auto">
            <a:xfrm>
              <a:off x="3061386" y="3354007"/>
              <a:ext cx="1332658" cy="909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b="1" dirty="0">
                  <a:solidFill>
                    <a:schemeClr val="bg1"/>
                  </a:solidFill>
                  <a:latin typeface="微软雅黑" panose="020B0503020204020204" pitchFamily="34" charset="-122"/>
                  <a:ea typeface="微软雅黑" panose="020B0503020204020204" pitchFamily="34" charset="-122"/>
                </a:rPr>
                <a:t>这是一群伟大的人民</a:t>
              </a:r>
            </a:p>
          </p:txBody>
        </p:sp>
        <p:sp>
          <p:nvSpPr>
            <p:cNvPr id="31" name="TextBox 94">
              <a:extLst>
                <a:ext uri="{FF2B5EF4-FFF2-40B4-BE49-F238E27FC236}">
                  <a16:creationId xmlns:a16="http://schemas.microsoft.com/office/drawing/2014/main" id="{87666854-3036-475A-B1FA-F8C807ED649D}"/>
                </a:ext>
              </a:extLst>
            </p:cNvPr>
            <p:cNvSpPr txBox="1">
              <a:spLocks noChangeArrowheads="1"/>
            </p:cNvSpPr>
            <p:nvPr/>
          </p:nvSpPr>
          <p:spPr bwMode="auto">
            <a:xfrm>
              <a:off x="2768966" y="1821006"/>
              <a:ext cx="1706011" cy="909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400" b="1" dirty="0">
                  <a:solidFill>
                    <a:schemeClr val="bg1"/>
                  </a:solidFill>
                  <a:latin typeface="微软雅黑" panose="020B0503020204020204" pitchFamily="34" charset="-122"/>
                  <a:ea typeface="微软雅黑" panose="020B0503020204020204" pitchFamily="34" charset="-122"/>
                </a:rPr>
                <a:t>这是一个伟大的时代</a:t>
              </a:r>
            </a:p>
          </p:txBody>
        </p:sp>
      </p:grpSp>
    </p:spTree>
    <p:extLst>
      <p:ext uri="{BB962C8B-B14F-4D97-AF65-F5344CB8AC3E}">
        <p14:creationId xmlns:p14="http://schemas.microsoft.com/office/powerpoint/2010/main" val="7612076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447992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这是一个伟大的时代</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pic>
        <p:nvPicPr>
          <p:cNvPr id="5" name="图片 4">
            <a:extLst>
              <a:ext uri="{FF2B5EF4-FFF2-40B4-BE49-F238E27FC236}">
                <a16:creationId xmlns:a16="http://schemas.microsoft.com/office/drawing/2014/main" id="{1A960D9B-1315-4B34-B488-881A9EE2E184}"/>
              </a:ext>
            </a:extLst>
          </p:cNvPr>
          <p:cNvPicPr>
            <a:picLocks noChangeAspect="1"/>
          </p:cNvPicPr>
          <p:nvPr/>
        </p:nvPicPr>
        <p:blipFill>
          <a:blip r:embed="rId4"/>
          <a:stretch>
            <a:fillRect/>
          </a:stretch>
        </p:blipFill>
        <p:spPr>
          <a:xfrm>
            <a:off x="914400" y="2282759"/>
            <a:ext cx="5016416" cy="2436246"/>
          </a:xfrm>
          <a:prstGeom prst="rect">
            <a:avLst/>
          </a:prstGeom>
        </p:spPr>
      </p:pic>
      <p:sp>
        <p:nvSpPr>
          <p:cNvPr id="8" name="矩形 7">
            <a:extLst>
              <a:ext uri="{FF2B5EF4-FFF2-40B4-BE49-F238E27FC236}">
                <a16:creationId xmlns:a16="http://schemas.microsoft.com/office/drawing/2014/main" id="{17AD6980-92BF-4254-99CF-0AAAC17AB396}"/>
              </a:ext>
            </a:extLst>
          </p:cNvPr>
          <p:cNvSpPr/>
          <p:nvPr/>
        </p:nvSpPr>
        <p:spPr>
          <a:xfrm>
            <a:off x="5930816" y="2290309"/>
            <a:ext cx="5150213" cy="2436246"/>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400" b="1" dirty="0">
                <a:latin typeface="宋体" panose="02010600030101010101" pitchFamily="2" charset="-122"/>
                <a:ea typeface="宋体" panose="02010600030101010101" pitchFamily="2" charset="-122"/>
              </a:rPr>
              <a:t>中国正在用</a:t>
            </a:r>
            <a:r>
              <a:rPr lang="en-US" altLang="zh-CN" sz="2400" b="1"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一带一路</a:t>
            </a:r>
            <a:r>
              <a:rPr lang="en-US" altLang="zh-CN" sz="2400" b="1" dirty="0">
                <a:latin typeface="宋体" panose="02010600030101010101" pitchFamily="2" charset="-122"/>
                <a:ea typeface="宋体" panose="02010600030101010101" pitchFamily="2" charset="-122"/>
              </a:rPr>
              <a:t>”</a:t>
            </a:r>
            <a:r>
              <a:rPr lang="zh-CN" altLang="zh-CN" sz="2400" b="1" dirty="0">
                <a:latin typeface="宋体" panose="02010600030101010101" pitchFamily="2" charset="-122"/>
                <a:ea typeface="宋体" panose="02010600030101010101" pitchFamily="2" charset="-122"/>
              </a:rPr>
              <a:t>引领新的全球化，开启从辉煌走向更加辉煌的未来。世界离不开中国，中国已经走近舞台的中心，并将在这个世界舞台上有更大的当担，更大的合作和更大的作为。</a:t>
            </a:r>
            <a:endParaRPr lang="zh-CN" altLang="en-US" sz="2400" b="1" dirty="0">
              <a:latin typeface="宋体" panose="02010600030101010101" pitchFamily="2" charset="-122"/>
              <a:ea typeface="宋体" panose="02010600030101010101" pitchFamily="2" charset="-122"/>
            </a:endParaRPr>
          </a:p>
        </p:txBody>
      </p:sp>
      <p:sp>
        <p:nvSpPr>
          <p:cNvPr id="16" name="文本框 15">
            <a:extLst>
              <a:ext uri="{FF2B5EF4-FFF2-40B4-BE49-F238E27FC236}">
                <a16:creationId xmlns:a16="http://schemas.microsoft.com/office/drawing/2014/main" id="{06539396-B8E5-4B28-9105-365766DBD24A}"/>
              </a:ext>
            </a:extLst>
          </p:cNvPr>
          <p:cNvSpPr txBox="1"/>
          <p:nvPr/>
        </p:nvSpPr>
        <p:spPr>
          <a:xfrm>
            <a:off x="782782" y="1066800"/>
            <a:ext cx="6463145" cy="1077218"/>
          </a:xfrm>
          <a:prstGeom prst="rect">
            <a:avLst/>
          </a:prstGeom>
          <a:noFill/>
        </p:spPr>
        <p:txBody>
          <a:bodyPr wrap="square" rtlCol="0">
            <a:spAutoFit/>
          </a:bodyPr>
          <a:lstStyle/>
          <a:p>
            <a:r>
              <a:rPr lang="zh-CN" altLang="zh-CN" sz="3200" b="1" dirty="0">
                <a:latin typeface="宋体" panose="02010600030101010101" pitchFamily="2" charset="-122"/>
                <a:ea typeface="宋体" panose="02010600030101010101" pitchFamily="2" charset="-122"/>
              </a:rPr>
              <a:t>经过长期努力，</a:t>
            </a:r>
            <a:endParaRPr lang="en-US" altLang="zh-CN" sz="3200" b="1" dirty="0">
              <a:latin typeface="宋体" panose="02010600030101010101" pitchFamily="2" charset="-122"/>
              <a:ea typeface="宋体" panose="02010600030101010101" pitchFamily="2" charset="-122"/>
            </a:endParaRPr>
          </a:p>
          <a:p>
            <a:r>
              <a:rPr lang="zh-CN" altLang="zh-CN" sz="3200" b="1" dirty="0">
                <a:latin typeface="宋体" panose="02010600030101010101" pitchFamily="2" charset="-122"/>
                <a:ea typeface="宋体" panose="02010600030101010101" pitchFamily="2" charset="-122"/>
              </a:rPr>
              <a:t>中国特色社会主义进入了新时代。</a:t>
            </a:r>
            <a:endParaRPr lang="zh-CN" altLang="en-US" sz="3200" b="1" dirty="0">
              <a:latin typeface="宋体" panose="02010600030101010101" pitchFamily="2" charset="-122"/>
              <a:ea typeface="宋体" panose="02010600030101010101" pitchFamily="2" charset="-122"/>
            </a:endParaRPr>
          </a:p>
        </p:txBody>
      </p:sp>
      <p:sp>
        <p:nvSpPr>
          <p:cNvPr id="17" name="文本框 16">
            <a:extLst>
              <a:ext uri="{FF2B5EF4-FFF2-40B4-BE49-F238E27FC236}">
                <a16:creationId xmlns:a16="http://schemas.microsoft.com/office/drawing/2014/main" id="{12DDFE6B-6068-4BFD-8A73-2D0CB6D7D082}"/>
              </a:ext>
            </a:extLst>
          </p:cNvPr>
          <p:cNvSpPr txBox="1"/>
          <p:nvPr/>
        </p:nvSpPr>
        <p:spPr>
          <a:xfrm>
            <a:off x="831272" y="4973782"/>
            <a:ext cx="10099963" cy="1384995"/>
          </a:xfrm>
          <a:prstGeom prst="rect">
            <a:avLst/>
          </a:prstGeom>
          <a:noFill/>
        </p:spPr>
        <p:txBody>
          <a:bodyPr wrap="square" rtlCol="0">
            <a:spAutoFit/>
          </a:bodyPr>
          <a:lstStyle/>
          <a:p>
            <a:r>
              <a:rPr lang="zh-CN" altLang="zh-CN" sz="2800" b="1" dirty="0">
                <a:solidFill>
                  <a:srgbClr val="FF0000"/>
                </a:solidFill>
                <a:latin typeface="宋体" panose="02010600030101010101" pitchFamily="2" charset="-122"/>
                <a:ea typeface="宋体" panose="02010600030101010101" pitchFamily="2" charset="-122"/>
              </a:rPr>
              <a:t>中国特色社会主义进入新时代，不仅在中华人民共和国发展史上、中华民族发展史上具有重大意义，而且在世界社会主义发展史上、人类社会发展史上也具有重大意义</a:t>
            </a:r>
            <a:r>
              <a:rPr lang="zh-CN" altLang="en-US" sz="2800" b="1" dirty="0">
                <a:solidFill>
                  <a:srgbClr val="FF0000"/>
                </a:solidFill>
                <a:latin typeface="宋体" panose="02010600030101010101" pitchFamily="2" charset="-122"/>
                <a:ea typeface="宋体" panose="02010600030101010101" pitchFamily="2" charset="-122"/>
              </a:rPr>
              <a:t>。</a:t>
            </a:r>
            <a:endParaRPr lang="zh-CN" altLang="en-US" sz="2800" b="1" dirty="0"/>
          </a:p>
        </p:txBody>
      </p:sp>
    </p:spTree>
    <p:extLst>
      <p:ext uri="{BB962C8B-B14F-4D97-AF65-F5344CB8AC3E}">
        <p14:creationId xmlns:p14="http://schemas.microsoft.com/office/powerpoint/2010/main" val="271005000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447992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这是一个伟大的国家</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8" name="矩形 7">
            <a:extLst>
              <a:ext uri="{FF2B5EF4-FFF2-40B4-BE49-F238E27FC236}">
                <a16:creationId xmlns:a16="http://schemas.microsoft.com/office/drawing/2014/main" id="{17AD6980-92BF-4254-99CF-0AAAC17AB396}"/>
              </a:ext>
            </a:extLst>
          </p:cNvPr>
          <p:cNvSpPr/>
          <p:nvPr/>
        </p:nvSpPr>
        <p:spPr>
          <a:xfrm>
            <a:off x="945787" y="2262959"/>
            <a:ext cx="7276886" cy="2436246"/>
          </a:xfrm>
          <a:prstGeom prst="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r>
              <a:rPr lang="en-US" altLang="zh-CN" sz="2400" b="1" dirty="0">
                <a:latin typeface="宋体" panose="02010600030101010101" pitchFamily="2" charset="-122"/>
                <a:ea typeface="宋体" panose="02010600030101010101" pitchFamily="2" charset="-122"/>
              </a:rPr>
              <a:t>2016</a:t>
            </a:r>
            <a:r>
              <a:rPr lang="zh-CN" altLang="zh-CN" sz="2400" b="1" dirty="0">
                <a:latin typeface="宋体" panose="02010600030101010101" pitchFamily="2" charset="-122"/>
                <a:ea typeface="宋体" panose="02010600030101010101" pitchFamily="2" charset="-122"/>
              </a:rPr>
              <a:t>年国内生产总值折合</a:t>
            </a:r>
            <a:r>
              <a:rPr lang="en-US" altLang="zh-CN" sz="2400" b="1" dirty="0">
                <a:latin typeface="宋体" panose="02010600030101010101" pitchFamily="2" charset="-122"/>
                <a:ea typeface="宋体" panose="02010600030101010101" pitchFamily="2" charset="-122"/>
              </a:rPr>
              <a:t>11.2</a:t>
            </a:r>
            <a:r>
              <a:rPr lang="zh-CN" altLang="zh-CN" sz="2400" b="1" dirty="0">
                <a:latin typeface="宋体" panose="02010600030101010101" pitchFamily="2" charset="-122"/>
                <a:ea typeface="宋体" panose="02010600030101010101" pitchFamily="2" charset="-122"/>
              </a:rPr>
              <a:t>万亿美元，占世界经济总量的</a:t>
            </a:r>
            <a:r>
              <a:rPr lang="en-US" altLang="zh-CN" sz="2400" b="1" dirty="0">
                <a:latin typeface="宋体" panose="02010600030101010101" pitchFamily="2" charset="-122"/>
                <a:ea typeface="宋体" panose="02010600030101010101" pitchFamily="2" charset="-122"/>
              </a:rPr>
              <a:t>14.8%</a:t>
            </a:r>
            <a:r>
              <a:rPr lang="zh-CN" altLang="zh-CN" sz="2400" b="1" dirty="0">
                <a:latin typeface="宋体" panose="02010600030101010101" pitchFamily="2" charset="-122"/>
                <a:ea typeface="宋体" panose="02010600030101010101" pitchFamily="2" charset="-122"/>
              </a:rPr>
              <a:t>，比</a:t>
            </a:r>
            <a:r>
              <a:rPr lang="en-US" altLang="zh-CN" sz="2400" b="1" dirty="0">
                <a:latin typeface="宋体" panose="02010600030101010101" pitchFamily="2" charset="-122"/>
                <a:ea typeface="宋体" panose="02010600030101010101" pitchFamily="2" charset="-122"/>
              </a:rPr>
              <a:t>2012</a:t>
            </a:r>
            <a:r>
              <a:rPr lang="zh-CN" altLang="zh-CN" sz="2400" b="1" dirty="0">
                <a:latin typeface="宋体" panose="02010600030101010101" pitchFamily="2" charset="-122"/>
                <a:ea typeface="宋体" panose="02010600030101010101" pitchFamily="2" charset="-122"/>
              </a:rPr>
              <a:t>年提高</a:t>
            </a:r>
            <a:r>
              <a:rPr lang="en-US" altLang="zh-CN" sz="2400" b="1" dirty="0">
                <a:latin typeface="宋体" panose="02010600030101010101" pitchFamily="2" charset="-122"/>
                <a:ea typeface="宋体" panose="02010600030101010101" pitchFamily="2" charset="-122"/>
              </a:rPr>
              <a:t>3.4</a:t>
            </a:r>
            <a:r>
              <a:rPr lang="zh-CN" altLang="zh-CN" sz="2400" b="1" dirty="0">
                <a:latin typeface="宋体" panose="02010600030101010101" pitchFamily="2" charset="-122"/>
                <a:ea typeface="宋体" panose="02010600030101010101" pitchFamily="2" charset="-122"/>
              </a:rPr>
              <a:t>个百分点，稳居世界第二位。</a:t>
            </a:r>
            <a:endParaRPr lang="en-US" altLang="zh-CN" sz="2400" b="1" dirty="0">
              <a:latin typeface="宋体" panose="02010600030101010101" pitchFamily="2" charset="-122"/>
              <a:ea typeface="宋体" panose="02010600030101010101" pitchFamily="2" charset="-122"/>
            </a:endParaRPr>
          </a:p>
          <a:p>
            <a:pPr marL="342900" indent="-342900">
              <a:buFont typeface="Arial" panose="020B0604020202020204" pitchFamily="34" charset="0"/>
              <a:buChar char="•"/>
            </a:pPr>
            <a:r>
              <a:rPr lang="en-US" altLang="zh-CN" sz="2400" b="1" dirty="0">
                <a:latin typeface="宋体" panose="02010600030101010101" pitchFamily="2" charset="-122"/>
                <a:ea typeface="宋体" panose="02010600030101010101" pitchFamily="2" charset="-122"/>
              </a:rPr>
              <a:t>2013-2016</a:t>
            </a:r>
            <a:r>
              <a:rPr lang="zh-CN" altLang="zh-CN" sz="2400" b="1" dirty="0">
                <a:latin typeface="宋体" panose="02010600030101010101" pitchFamily="2" charset="-122"/>
                <a:ea typeface="宋体" panose="02010600030101010101" pitchFamily="2" charset="-122"/>
              </a:rPr>
              <a:t>年，我国对世界经济增长的平均贡献率达到</a:t>
            </a:r>
            <a:r>
              <a:rPr lang="en-US" altLang="zh-CN" sz="2400" b="1" dirty="0">
                <a:latin typeface="宋体" panose="02010600030101010101" pitchFamily="2" charset="-122"/>
                <a:ea typeface="宋体" panose="02010600030101010101" pitchFamily="2" charset="-122"/>
              </a:rPr>
              <a:t>30%</a:t>
            </a:r>
            <a:r>
              <a:rPr lang="zh-CN" altLang="zh-CN" sz="2400" b="1" dirty="0">
                <a:latin typeface="宋体" panose="02010600030101010101" pitchFamily="2" charset="-122"/>
                <a:ea typeface="宋体" panose="02010600030101010101" pitchFamily="2" charset="-122"/>
              </a:rPr>
              <a:t>左右，超过美国、欧元区和日本贡献率的总和，居世界第一位</a:t>
            </a:r>
            <a:r>
              <a:rPr lang="zh-CN" altLang="en-US" sz="2400" b="1" dirty="0">
                <a:latin typeface="宋体" panose="02010600030101010101" pitchFamily="2" charset="-122"/>
                <a:ea typeface="宋体" panose="02010600030101010101" pitchFamily="2" charset="-122"/>
              </a:rPr>
              <a:t>。</a:t>
            </a:r>
          </a:p>
        </p:txBody>
      </p:sp>
      <p:sp>
        <p:nvSpPr>
          <p:cNvPr id="16" name="文本框 15">
            <a:extLst>
              <a:ext uri="{FF2B5EF4-FFF2-40B4-BE49-F238E27FC236}">
                <a16:creationId xmlns:a16="http://schemas.microsoft.com/office/drawing/2014/main" id="{06539396-B8E5-4B28-9105-365766DBD24A}"/>
              </a:ext>
            </a:extLst>
          </p:cNvPr>
          <p:cNvSpPr txBox="1"/>
          <p:nvPr/>
        </p:nvSpPr>
        <p:spPr>
          <a:xfrm>
            <a:off x="831272" y="1401822"/>
            <a:ext cx="7931727" cy="584775"/>
          </a:xfrm>
          <a:prstGeom prst="rect">
            <a:avLst/>
          </a:prstGeom>
          <a:noFill/>
        </p:spPr>
        <p:txBody>
          <a:bodyPr wrap="square" rtlCol="0">
            <a:spAutoFit/>
          </a:bodyPr>
          <a:lstStyle/>
          <a:p>
            <a:r>
              <a:rPr lang="zh-CN" altLang="zh-CN" sz="3200" b="1" dirty="0">
                <a:latin typeface="宋体" panose="02010600030101010101" pitchFamily="2" charset="-122"/>
                <a:ea typeface="宋体" panose="02010600030101010101" pitchFamily="2" charset="-122"/>
              </a:rPr>
              <a:t>中华民族正以崭新姿态屹立于世界的东方</a:t>
            </a:r>
            <a:r>
              <a:rPr lang="zh-CN" altLang="en-US" sz="3200" b="1" dirty="0">
                <a:latin typeface="宋体" panose="02010600030101010101" pitchFamily="2" charset="-122"/>
                <a:ea typeface="宋体" panose="02010600030101010101" pitchFamily="2" charset="-122"/>
              </a:rPr>
              <a:t>。</a:t>
            </a:r>
          </a:p>
        </p:txBody>
      </p:sp>
      <p:sp>
        <p:nvSpPr>
          <p:cNvPr id="17" name="文本框 16">
            <a:extLst>
              <a:ext uri="{FF2B5EF4-FFF2-40B4-BE49-F238E27FC236}">
                <a16:creationId xmlns:a16="http://schemas.microsoft.com/office/drawing/2014/main" id="{12DDFE6B-6068-4BFD-8A73-2D0CB6D7D082}"/>
              </a:ext>
            </a:extLst>
          </p:cNvPr>
          <p:cNvSpPr txBox="1"/>
          <p:nvPr/>
        </p:nvSpPr>
        <p:spPr>
          <a:xfrm>
            <a:off x="831272" y="4973782"/>
            <a:ext cx="10356273" cy="1384995"/>
          </a:xfrm>
          <a:prstGeom prst="rect">
            <a:avLst/>
          </a:prstGeom>
          <a:noFill/>
        </p:spPr>
        <p:txBody>
          <a:bodyPr wrap="square" rtlCol="0">
            <a:spAutoFit/>
          </a:bodyPr>
          <a:lstStyle/>
          <a:p>
            <a:r>
              <a:rPr lang="zh-CN" altLang="en-US" sz="2800" b="1" dirty="0">
                <a:solidFill>
                  <a:srgbClr val="FF0000"/>
                </a:solidFill>
                <a:latin typeface="宋体" panose="02010600030101010101" pitchFamily="2" charset="-122"/>
                <a:ea typeface="宋体" panose="02010600030101010101" pitchFamily="2" charset="-122"/>
              </a:rPr>
              <a:t>习总书记积极倡导构建人类命运共同体，促进全球治理体系的变革，中国和世界的关系更加密切。中国的国际影响力、感召力、塑造力将进一步提高，为世界和平和发展做出新的重大的贡献。</a:t>
            </a:r>
          </a:p>
        </p:txBody>
      </p:sp>
      <p:pic>
        <p:nvPicPr>
          <p:cNvPr id="6" name="图片 5">
            <a:extLst>
              <a:ext uri="{FF2B5EF4-FFF2-40B4-BE49-F238E27FC236}">
                <a16:creationId xmlns:a16="http://schemas.microsoft.com/office/drawing/2014/main" id="{28E900F9-F86B-4FB8-8CE6-E23294BF50F8}"/>
              </a:ext>
            </a:extLst>
          </p:cNvPr>
          <p:cNvPicPr>
            <a:picLocks noChangeAspect="1"/>
          </p:cNvPicPr>
          <p:nvPr/>
        </p:nvPicPr>
        <p:blipFill>
          <a:blip r:embed="rId4"/>
          <a:stretch>
            <a:fillRect/>
          </a:stretch>
        </p:blipFill>
        <p:spPr>
          <a:xfrm>
            <a:off x="8222674" y="2241374"/>
            <a:ext cx="2570018" cy="2432339"/>
          </a:xfrm>
          <a:prstGeom prst="rect">
            <a:avLst/>
          </a:prstGeom>
        </p:spPr>
      </p:pic>
    </p:spTree>
    <p:extLst>
      <p:ext uri="{BB962C8B-B14F-4D97-AF65-F5344CB8AC3E}">
        <p14:creationId xmlns:p14="http://schemas.microsoft.com/office/powerpoint/2010/main" val="242848913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447992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这是一群伟大的人民</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6" name="文本框 15">
            <a:extLst>
              <a:ext uri="{FF2B5EF4-FFF2-40B4-BE49-F238E27FC236}">
                <a16:creationId xmlns:a16="http://schemas.microsoft.com/office/drawing/2014/main" id="{06539396-B8E5-4B28-9105-365766DBD24A}"/>
              </a:ext>
            </a:extLst>
          </p:cNvPr>
          <p:cNvSpPr txBox="1"/>
          <p:nvPr/>
        </p:nvSpPr>
        <p:spPr>
          <a:xfrm>
            <a:off x="831271" y="986452"/>
            <a:ext cx="11111347" cy="1569660"/>
          </a:xfrm>
          <a:prstGeom prst="rect">
            <a:avLst/>
          </a:prstGeom>
          <a:noFill/>
        </p:spPr>
        <p:txBody>
          <a:bodyPr wrap="square" rtlCol="0">
            <a:spAutoFit/>
          </a:bodyPr>
          <a:lstStyle/>
          <a:p>
            <a:r>
              <a:rPr lang="zh-CN" altLang="en-US" sz="3200" b="1" dirty="0">
                <a:latin typeface="宋体" panose="02010600030101010101" pitchFamily="2" charset="-122"/>
                <a:ea typeface="宋体" panose="02010600030101010101" pitchFamily="2" charset="-122"/>
              </a:rPr>
              <a:t>人民是创造历史的真正的英雄。</a:t>
            </a:r>
            <a:endParaRPr lang="en-US" altLang="zh-CN" sz="3200" b="1" dirty="0">
              <a:latin typeface="宋体" panose="02010600030101010101" pitchFamily="2" charset="-122"/>
              <a:ea typeface="宋体" panose="02010600030101010101" pitchFamily="2" charset="-122"/>
            </a:endParaRPr>
          </a:p>
          <a:p>
            <a:r>
              <a:rPr lang="zh-CN" altLang="zh-CN" sz="3200" b="1" dirty="0">
                <a:latin typeface="宋体" panose="02010600030101010101" pitchFamily="2" charset="-122"/>
                <a:ea typeface="宋体" panose="02010600030101010101" pitchFamily="2" charset="-122"/>
              </a:rPr>
              <a:t>中国人民用劳动创造了世界，创造了人类历史，创造了今天的幸福生活。</a:t>
            </a:r>
            <a:endParaRPr lang="zh-CN" altLang="en-US" sz="3200" b="1" dirty="0">
              <a:latin typeface="宋体" panose="02010600030101010101" pitchFamily="2" charset="-122"/>
              <a:ea typeface="宋体" panose="02010600030101010101" pitchFamily="2" charset="-122"/>
            </a:endParaRPr>
          </a:p>
        </p:txBody>
      </p:sp>
      <p:pic>
        <p:nvPicPr>
          <p:cNvPr id="5" name="图片 4">
            <a:extLst>
              <a:ext uri="{FF2B5EF4-FFF2-40B4-BE49-F238E27FC236}">
                <a16:creationId xmlns:a16="http://schemas.microsoft.com/office/drawing/2014/main" id="{A57566CF-4BA9-4396-946F-314AC827AD5C}"/>
              </a:ext>
            </a:extLst>
          </p:cNvPr>
          <p:cNvPicPr>
            <a:picLocks noChangeAspect="1"/>
          </p:cNvPicPr>
          <p:nvPr/>
        </p:nvPicPr>
        <p:blipFill>
          <a:blip r:embed="rId4"/>
          <a:stretch>
            <a:fillRect/>
          </a:stretch>
        </p:blipFill>
        <p:spPr>
          <a:xfrm>
            <a:off x="981061" y="2718218"/>
            <a:ext cx="4133880" cy="2857521"/>
          </a:xfrm>
          <a:prstGeom prst="rect">
            <a:avLst/>
          </a:prstGeom>
        </p:spPr>
      </p:pic>
      <p:sp>
        <p:nvSpPr>
          <p:cNvPr id="15" name="文本框 14">
            <a:extLst>
              <a:ext uri="{FF2B5EF4-FFF2-40B4-BE49-F238E27FC236}">
                <a16:creationId xmlns:a16="http://schemas.microsoft.com/office/drawing/2014/main" id="{0F7C486E-5273-43B3-AF8B-B780D119130A}"/>
              </a:ext>
            </a:extLst>
          </p:cNvPr>
          <p:cNvSpPr txBox="1"/>
          <p:nvPr/>
        </p:nvSpPr>
        <p:spPr>
          <a:xfrm>
            <a:off x="5204995" y="2729345"/>
            <a:ext cx="5643114" cy="1569660"/>
          </a:xfrm>
          <a:prstGeom prst="rect">
            <a:avLst/>
          </a:prstGeom>
          <a:noFill/>
        </p:spPr>
        <p:txBody>
          <a:bodyPr wrap="square" rtlCol="0">
            <a:spAutoFit/>
          </a:bodyPr>
          <a:lstStyle/>
          <a:p>
            <a:pPr marL="342900" indent="-342900">
              <a:buFont typeface="Arial" panose="020B0604020202020204" pitchFamily="34" charset="0"/>
              <a:buChar char="•"/>
            </a:pPr>
            <a:r>
              <a:rPr lang="zh-CN" altLang="zh-CN" sz="2400" b="1" dirty="0">
                <a:solidFill>
                  <a:srgbClr val="FF0000"/>
                </a:solidFill>
                <a:latin typeface="宋体" panose="02010600030101010101" pitchFamily="2" charset="-122"/>
                <a:ea typeface="宋体" panose="02010600030101010101" pitchFamily="2" charset="-122"/>
              </a:rPr>
              <a:t>经过改革开放近</a:t>
            </a:r>
            <a:r>
              <a:rPr lang="en-US" altLang="zh-CN" sz="2400" b="1" dirty="0">
                <a:solidFill>
                  <a:srgbClr val="FF0000"/>
                </a:solidFill>
                <a:latin typeface="宋体" panose="02010600030101010101" pitchFamily="2" charset="-122"/>
                <a:ea typeface="宋体" panose="02010600030101010101" pitchFamily="2" charset="-122"/>
              </a:rPr>
              <a:t>40</a:t>
            </a:r>
            <a:r>
              <a:rPr lang="zh-CN" altLang="zh-CN" sz="2400" b="1" dirty="0">
                <a:solidFill>
                  <a:srgbClr val="FF0000"/>
                </a:solidFill>
                <a:latin typeface="宋体" panose="02010600030101010101" pitchFamily="2" charset="-122"/>
                <a:ea typeface="宋体" panose="02010600030101010101" pitchFamily="2" charset="-122"/>
              </a:rPr>
              <a:t>年发展，我国社会生产力水平明显提高；</a:t>
            </a:r>
            <a:endParaRPr lang="en-US" altLang="zh-CN" sz="2400" b="1" dirty="0">
              <a:solidFill>
                <a:srgbClr val="FF0000"/>
              </a:solidFill>
              <a:latin typeface="宋体" panose="02010600030101010101" pitchFamily="2" charset="-122"/>
              <a:ea typeface="宋体" panose="02010600030101010101" pitchFamily="2" charset="-122"/>
            </a:endParaRPr>
          </a:p>
          <a:p>
            <a:pPr marL="342900" indent="-342900">
              <a:buFont typeface="Arial" panose="020B0604020202020204" pitchFamily="34" charset="0"/>
              <a:buChar char="•"/>
            </a:pPr>
            <a:r>
              <a:rPr lang="zh-CN" altLang="zh-CN" sz="2400" b="1" dirty="0">
                <a:solidFill>
                  <a:srgbClr val="FF0000"/>
                </a:solidFill>
                <a:latin typeface="宋体" panose="02010600030101010101" pitchFamily="2" charset="-122"/>
                <a:ea typeface="宋体" panose="02010600030101010101" pitchFamily="2" charset="-122"/>
              </a:rPr>
              <a:t>人民既是发展改革的受益者，更是发展改革的主人翁。</a:t>
            </a:r>
            <a:endParaRPr lang="zh-CN" altLang="en-US" sz="2400" b="1" dirty="0">
              <a:solidFill>
                <a:srgbClr val="FF0000"/>
              </a:solidFill>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1178359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3000" r="-13000"/>
          </a:stretch>
        </a:blipFill>
        <a:effectLst/>
      </p:bgPr>
    </p:bg>
    <p:spTree>
      <p:nvGrpSpPr>
        <p:cNvPr id="1" name=""/>
        <p:cNvGrpSpPr/>
        <p:nvPr/>
      </p:nvGrpSpPr>
      <p:grpSpPr>
        <a:xfrm>
          <a:off x="0" y="0"/>
          <a:ext cx="0" cy="0"/>
          <a:chOff x="0" y="0"/>
          <a:chExt cx="0" cy="0"/>
        </a:xfrm>
      </p:grpSpPr>
      <p:sp>
        <p:nvSpPr>
          <p:cNvPr id="76" name="矩形 75">
            <a:extLst>
              <a:ext uri="{FF2B5EF4-FFF2-40B4-BE49-F238E27FC236}">
                <a16:creationId xmlns:a16="http://schemas.microsoft.com/office/drawing/2014/main" id="{69E4E279-FCD4-433A-80E7-5A2240864F27}"/>
              </a:ext>
            </a:extLst>
          </p:cNvPr>
          <p:cNvSpPr/>
          <p:nvPr/>
        </p:nvSpPr>
        <p:spPr>
          <a:xfrm>
            <a:off x="3695734" y="2756926"/>
            <a:ext cx="4896545" cy="1323376"/>
          </a:xfrm>
          <a:prstGeom prst="rect">
            <a:avLst/>
          </a:prstGeom>
        </p:spPr>
        <p:txBody>
          <a:bodyPr>
            <a:spAutoFit/>
          </a:bodyPr>
          <a:lstStyle/>
          <a:p>
            <a:pPr algn="just" eaLnBrk="1" hangingPunct="1">
              <a:lnSpc>
                <a:spcPct val="150000"/>
              </a:lnSpc>
              <a:defRPr/>
            </a:pPr>
            <a:r>
              <a:rPr lang="zh-CN" altLang="en-US" sz="5333"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rPr>
              <a:t>      </a:t>
            </a:r>
            <a:r>
              <a:rPr lang="en-US" altLang="zh-CN" sz="5333"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rPr>
              <a:t>Thanks</a:t>
            </a:r>
          </a:p>
        </p:txBody>
      </p:sp>
    </p:spTree>
    <p:extLst>
      <p:ext uri="{BB962C8B-B14F-4D97-AF65-F5344CB8AC3E}">
        <p14:creationId xmlns:p14="http://schemas.microsoft.com/office/powerpoint/2010/main" val="3231814244"/>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2" presetClass="entr" presetSubtype="0" fill="hold" nodeType="afterEffect">
                                  <p:stCondLst>
                                    <p:cond delay="0"/>
                                  </p:stCondLst>
                                  <p:iterate type="lt">
                                    <p:tmPct val="10000"/>
                                  </p:iterate>
                                  <p:childTnLst>
                                    <p:set>
                                      <p:cBhvr>
                                        <p:cTn id="6" dur="1" fill="hold">
                                          <p:stCondLst>
                                            <p:cond delay="0"/>
                                          </p:stCondLst>
                                        </p:cTn>
                                        <p:tgtEl>
                                          <p:spTgt spid="76"/>
                                        </p:tgtEl>
                                        <p:attrNameLst>
                                          <p:attrName>style.visibility</p:attrName>
                                        </p:attrNameLst>
                                      </p:cBhvr>
                                      <p:to>
                                        <p:strVal val="visible"/>
                                      </p:to>
                                    </p:set>
                                    <p:animEffect transition="in" filter="fade">
                                      <p:cBhvr>
                                        <p:cTn id="7" dur="750"/>
                                        <p:tgtEl>
                                          <p:spTgt spid="76"/>
                                        </p:tgtEl>
                                      </p:cBhvr>
                                    </p:animEffect>
                                    <p:anim calcmode="lin" valueType="num">
                                      <p:cBhvr>
                                        <p:cTn id="8" dur="750" fill="hold"/>
                                        <p:tgtEl>
                                          <p:spTgt spid="76"/>
                                        </p:tgtEl>
                                        <p:attrNameLst>
                                          <p:attrName>ppt_x</p:attrName>
                                        </p:attrNameLst>
                                      </p:cBhvr>
                                      <p:tavLst>
                                        <p:tav tm="0">
                                          <p:val>
                                            <p:strVal val="#ppt_x"/>
                                          </p:val>
                                        </p:tav>
                                        <p:tav tm="100000">
                                          <p:val>
                                            <p:strVal val="#ppt_x"/>
                                          </p:val>
                                        </p:tav>
                                      </p:tavLst>
                                    </p:anim>
                                    <p:anim calcmode="lin" valueType="num">
                                      <p:cBhvr>
                                        <p:cTn id="9" dur="75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9" y="280988"/>
            <a:ext cx="3077434"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前言</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7" name="文本框 16">
            <a:extLst>
              <a:ext uri="{FF2B5EF4-FFF2-40B4-BE49-F238E27FC236}">
                <a16:creationId xmlns:a16="http://schemas.microsoft.com/office/drawing/2014/main" id="{12DDFE6B-6068-4BFD-8A73-2D0CB6D7D082}"/>
              </a:ext>
            </a:extLst>
          </p:cNvPr>
          <p:cNvSpPr txBox="1"/>
          <p:nvPr/>
        </p:nvSpPr>
        <p:spPr>
          <a:xfrm>
            <a:off x="5780181" y="978776"/>
            <a:ext cx="6083721" cy="5693866"/>
          </a:xfrm>
          <a:prstGeom prst="rect">
            <a:avLst/>
          </a:prstGeom>
          <a:noFill/>
        </p:spPr>
        <p:txBody>
          <a:bodyPr wrap="square" rtlCol="0">
            <a:spAutoFit/>
          </a:bodyPr>
          <a:lstStyle/>
          <a:p>
            <a:r>
              <a:rPr lang="zh-CN" altLang="en-US" sz="2800" dirty="0">
                <a:latin typeface="微软雅黑" panose="020B0503020204020204" pitchFamily="34" charset="-122"/>
                <a:ea typeface="微软雅黑" panose="020B0503020204020204" pitchFamily="34" charset="-122"/>
              </a:rPr>
              <a:t>中国共产党第十九次全国代表大会于</a:t>
            </a:r>
            <a:r>
              <a:rPr lang="en-US" altLang="zh-CN" sz="2800" dirty="0">
                <a:latin typeface="微软雅黑" panose="020B0503020204020204" pitchFamily="34" charset="-122"/>
                <a:ea typeface="微软雅黑" panose="020B0503020204020204" pitchFamily="34" charset="-122"/>
              </a:rPr>
              <a:t>2017</a:t>
            </a:r>
            <a:r>
              <a:rPr lang="zh-CN" altLang="en-US" sz="2800" dirty="0">
                <a:latin typeface="微软雅黑" panose="020B0503020204020204" pitchFamily="34" charset="-122"/>
                <a:ea typeface="微软雅黑" panose="020B0503020204020204" pitchFamily="34" charset="-122"/>
              </a:rPr>
              <a:t>年</a:t>
            </a:r>
            <a:r>
              <a:rPr lang="en-US" altLang="zh-CN" sz="2800" dirty="0">
                <a:latin typeface="微软雅黑" panose="020B0503020204020204" pitchFamily="34" charset="-122"/>
                <a:ea typeface="微软雅黑" panose="020B0503020204020204" pitchFamily="34" charset="-122"/>
              </a:rPr>
              <a:t>10</a:t>
            </a:r>
            <a:r>
              <a:rPr lang="zh-CN" altLang="en-US" sz="2800" dirty="0">
                <a:latin typeface="微软雅黑" panose="020B0503020204020204" pitchFamily="34" charset="-122"/>
                <a:ea typeface="微软雅黑" panose="020B0503020204020204" pitchFamily="34" charset="-122"/>
              </a:rPr>
              <a:t>月</a:t>
            </a:r>
            <a:r>
              <a:rPr lang="en-US" altLang="zh-CN" sz="2800" dirty="0">
                <a:latin typeface="微软雅黑" panose="020B0503020204020204" pitchFamily="34" charset="-122"/>
                <a:ea typeface="微软雅黑" panose="020B0503020204020204" pitchFamily="34" charset="-122"/>
              </a:rPr>
              <a:t>18</a:t>
            </a:r>
            <a:r>
              <a:rPr lang="zh-CN" altLang="en-US" sz="2800" dirty="0">
                <a:latin typeface="微软雅黑" panose="020B0503020204020204" pitchFamily="34" charset="-122"/>
                <a:ea typeface="微软雅黑" panose="020B0503020204020204" pitchFamily="34" charset="-122"/>
              </a:rPr>
              <a:t>日上午再人民大会堂开幕。习近平同志代表第十八届中央委员会向大会作了题为</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决胜全面建成小康社会 夺取新时代中国特色社会主义伟大胜利</a:t>
            </a:r>
            <a:r>
              <a:rPr lang="en-US" altLang="zh-CN" sz="2800" dirty="0">
                <a:latin typeface="微软雅黑" panose="020B0503020204020204" pitchFamily="34" charset="-122"/>
                <a:ea typeface="微软雅黑" panose="020B0503020204020204" pitchFamily="34" charset="-122"/>
              </a:rPr>
              <a:t>》</a:t>
            </a:r>
            <a:r>
              <a:rPr lang="zh-CN" altLang="en-US" sz="2800" dirty="0">
                <a:latin typeface="微软雅黑" panose="020B0503020204020204" pitchFamily="34" charset="-122"/>
                <a:ea typeface="微软雅黑" panose="020B0503020204020204" pitchFamily="34" charset="-122"/>
              </a:rPr>
              <a:t>的报告。这次大会的主题是：</a:t>
            </a:r>
            <a:endParaRPr lang="en-US" altLang="zh-CN" sz="2800" dirty="0">
              <a:latin typeface="微软雅黑" panose="020B0503020204020204" pitchFamily="34" charset="-122"/>
              <a:ea typeface="微软雅黑" panose="020B0503020204020204" pitchFamily="34" charset="-122"/>
            </a:endParaRPr>
          </a:p>
          <a:p>
            <a:r>
              <a:rPr lang="zh-CN" altLang="zh-CN" sz="2800" b="1" dirty="0">
                <a:solidFill>
                  <a:srgbClr val="FF0000"/>
                </a:solidFill>
                <a:latin typeface="微软雅黑" panose="020B0503020204020204" pitchFamily="34" charset="-122"/>
                <a:ea typeface="微软雅黑" panose="020B0503020204020204" pitchFamily="34" charset="-122"/>
              </a:rPr>
              <a:t>不忘初心，牢记使命，高举中国特色社会主义伟大旗帜，决胜全面建成小康社会，夺取新时代中国特色社会主义伟大胜利，为实现中华民族伟大复兴的中国梦不懈奋斗</a:t>
            </a:r>
            <a:r>
              <a:rPr lang="zh-CN" altLang="en-US" sz="2800" b="1" dirty="0">
                <a:solidFill>
                  <a:srgbClr val="FF0000"/>
                </a:solidFill>
                <a:latin typeface="微软雅黑" panose="020B0503020204020204" pitchFamily="34" charset="-122"/>
                <a:ea typeface="微软雅黑" panose="020B0503020204020204" pitchFamily="34" charset="-122"/>
              </a:rPr>
              <a:t>。</a:t>
            </a:r>
            <a:endParaRPr lang="zh-CN" altLang="en-US" sz="2800" dirty="0">
              <a:solidFill>
                <a:srgbClr val="FF0000"/>
              </a:solidFill>
              <a:latin typeface="微软雅黑" panose="020B0503020204020204" pitchFamily="34" charset="-122"/>
              <a:ea typeface="微软雅黑" panose="020B0503020204020204" pitchFamily="34" charset="-122"/>
            </a:endParaRPr>
          </a:p>
          <a:p>
            <a:endParaRPr lang="zh-CN" altLang="en-US" sz="2800" b="1" dirty="0">
              <a:solidFill>
                <a:srgbClr val="FF0000"/>
              </a:solidFill>
              <a:latin typeface="宋体" panose="02010600030101010101" pitchFamily="2" charset="-122"/>
              <a:ea typeface="宋体" panose="02010600030101010101" pitchFamily="2" charset="-122"/>
            </a:endParaRPr>
          </a:p>
        </p:txBody>
      </p:sp>
      <p:pic>
        <p:nvPicPr>
          <p:cNvPr id="8" name="图片 7">
            <a:extLst>
              <a:ext uri="{FF2B5EF4-FFF2-40B4-BE49-F238E27FC236}">
                <a16:creationId xmlns:a16="http://schemas.microsoft.com/office/drawing/2014/main" id="{7F60AD62-3BFB-4343-B217-95B3BACDC6E8}"/>
              </a:ext>
            </a:extLst>
          </p:cNvPr>
          <p:cNvPicPr>
            <a:picLocks noChangeAspect="1"/>
          </p:cNvPicPr>
          <p:nvPr/>
        </p:nvPicPr>
        <p:blipFill>
          <a:blip r:embed="rId4"/>
          <a:stretch>
            <a:fillRect/>
          </a:stretch>
        </p:blipFill>
        <p:spPr>
          <a:xfrm>
            <a:off x="382063" y="1095898"/>
            <a:ext cx="5110200" cy="5272126"/>
          </a:xfrm>
          <a:prstGeom prst="rect">
            <a:avLst/>
          </a:prstGeom>
        </p:spPr>
      </p:pic>
    </p:spTree>
    <p:extLst>
      <p:ext uri="{BB962C8B-B14F-4D97-AF65-F5344CB8AC3E}">
        <p14:creationId xmlns:p14="http://schemas.microsoft.com/office/powerpoint/2010/main" val="19046452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447992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十九大报告分为</a:t>
            </a:r>
            <a:r>
              <a:rPr lang="en-US" altLang="zh-CN" sz="2800" b="1" dirty="0">
                <a:solidFill>
                  <a:srgbClr val="C00000"/>
                </a:solidFill>
                <a:latin typeface="微软雅黑" panose="020B0503020204020204" pitchFamily="34" charset="-122"/>
                <a:ea typeface="微软雅黑" panose="020B0503020204020204" pitchFamily="34" charset="-122"/>
              </a:rPr>
              <a:t>13</a:t>
            </a:r>
            <a:r>
              <a:rPr lang="zh-CN" altLang="en-US" sz="2800" b="1" dirty="0">
                <a:solidFill>
                  <a:srgbClr val="C00000"/>
                </a:solidFill>
                <a:latin typeface="微软雅黑" panose="020B0503020204020204" pitchFamily="34" charset="-122"/>
                <a:ea typeface="微软雅黑" panose="020B0503020204020204" pitchFamily="34" charset="-122"/>
              </a:rPr>
              <a:t>部分</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2"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6" name="矩形: 圆角 15">
            <a:extLst>
              <a:ext uri="{FF2B5EF4-FFF2-40B4-BE49-F238E27FC236}">
                <a16:creationId xmlns:a16="http://schemas.microsoft.com/office/drawing/2014/main" id="{B0B1F537-A761-4212-A424-7EC578AD58CC}"/>
              </a:ext>
            </a:extLst>
          </p:cNvPr>
          <p:cNvSpPr/>
          <p:nvPr/>
        </p:nvSpPr>
        <p:spPr>
          <a:xfrm>
            <a:off x="353291" y="964737"/>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一、过去五年的工作和历史性变革</a:t>
            </a:r>
            <a:r>
              <a:rPr lang="zh-CN" altLang="en-US" sz="2000" dirty="0">
                <a:latin typeface="宋体" panose="02010600030101010101" pitchFamily="2" charset="-122"/>
                <a:ea typeface="宋体" panose="02010600030101010101" pitchFamily="2" charset="-122"/>
              </a:rPr>
              <a:t>；</a:t>
            </a:r>
          </a:p>
        </p:txBody>
      </p:sp>
      <p:sp>
        <p:nvSpPr>
          <p:cNvPr id="17" name="矩形: 圆角 16">
            <a:extLst>
              <a:ext uri="{FF2B5EF4-FFF2-40B4-BE49-F238E27FC236}">
                <a16:creationId xmlns:a16="http://schemas.microsoft.com/office/drawing/2014/main" id="{7D120E1D-3B12-4B81-BB87-A355D83990FE}"/>
              </a:ext>
            </a:extLst>
          </p:cNvPr>
          <p:cNvSpPr/>
          <p:nvPr/>
        </p:nvSpPr>
        <p:spPr>
          <a:xfrm>
            <a:off x="353291" y="1910326"/>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二、新时代中国共产党的历史使命</a:t>
            </a:r>
            <a:r>
              <a:rPr lang="zh-CN" altLang="en-US" sz="2000" dirty="0">
                <a:latin typeface="宋体" panose="02010600030101010101" pitchFamily="2" charset="-122"/>
                <a:ea typeface="宋体" panose="02010600030101010101" pitchFamily="2" charset="-122"/>
              </a:rPr>
              <a:t>；</a:t>
            </a:r>
          </a:p>
        </p:txBody>
      </p:sp>
      <p:sp>
        <p:nvSpPr>
          <p:cNvPr id="18" name="矩形: 圆角 17">
            <a:extLst>
              <a:ext uri="{FF2B5EF4-FFF2-40B4-BE49-F238E27FC236}">
                <a16:creationId xmlns:a16="http://schemas.microsoft.com/office/drawing/2014/main" id="{7F7F1939-97BF-4EC8-A971-B030A6D75A18}"/>
              </a:ext>
            </a:extLst>
          </p:cNvPr>
          <p:cNvSpPr/>
          <p:nvPr/>
        </p:nvSpPr>
        <p:spPr>
          <a:xfrm>
            <a:off x="353291" y="2849697"/>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三、新时代中国特色社会主义思想和基本方略</a:t>
            </a:r>
            <a:r>
              <a:rPr lang="zh-CN" altLang="en-US" sz="2000" dirty="0">
                <a:latin typeface="宋体" panose="02010600030101010101" pitchFamily="2" charset="-122"/>
                <a:ea typeface="宋体" panose="02010600030101010101" pitchFamily="2" charset="-122"/>
              </a:rPr>
              <a:t>；</a:t>
            </a:r>
          </a:p>
        </p:txBody>
      </p:sp>
      <p:sp>
        <p:nvSpPr>
          <p:cNvPr id="19" name="矩形: 圆角 18">
            <a:extLst>
              <a:ext uri="{FF2B5EF4-FFF2-40B4-BE49-F238E27FC236}">
                <a16:creationId xmlns:a16="http://schemas.microsoft.com/office/drawing/2014/main" id="{4FC2D564-915E-4175-BAEC-DF0A57049372}"/>
              </a:ext>
            </a:extLst>
          </p:cNvPr>
          <p:cNvSpPr/>
          <p:nvPr/>
        </p:nvSpPr>
        <p:spPr>
          <a:xfrm>
            <a:off x="353291" y="3790635"/>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四、决胜全面建成小康社会，开启全面建设社会主义现代化国家新征程</a:t>
            </a:r>
            <a:r>
              <a:rPr lang="zh-CN" altLang="en-US" sz="2000" dirty="0">
                <a:latin typeface="宋体" panose="02010600030101010101" pitchFamily="2" charset="-122"/>
                <a:ea typeface="宋体" panose="02010600030101010101" pitchFamily="2" charset="-122"/>
              </a:rPr>
              <a:t>；</a:t>
            </a:r>
          </a:p>
        </p:txBody>
      </p:sp>
      <p:sp>
        <p:nvSpPr>
          <p:cNvPr id="20" name="矩形: 圆角 19">
            <a:extLst>
              <a:ext uri="{FF2B5EF4-FFF2-40B4-BE49-F238E27FC236}">
                <a16:creationId xmlns:a16="http://schemas.microsoft.com/office/drawing/2014/main" id="{7BB4AC96-C991-4192-95A0-95B3514EBAEE}"/>
              </a:ext>
            </a:extLst>
          </p:cNvPr>
          <p:cNvSpPr/>
          <p:nvPr/>
        </p:nvSpPr>
        <p:spPr>
          <a:xfrm>
            <a:off x="353291" y="4741217"/>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五、贯彻新发展理念，建设现代化经济体系</a:t>
            </a:r>
            <a:r>
              <a:rPr lang="zh-CN" altLang="en-US" sz="2000" dirty="0">
                <a:latin typeface="宋体" panose="02010600030101010101" pitchFamily="2" charset="-122"/>
                <a:ea typeface="宋体" panose="02010600030101010101" pitchFamily="2" charset="-122"/>
              </a:rPr>
              <a:t>；</a:t>
            </a:r>
          </a:p>
        </p:txBody>
      </p:sp>
      <p:sp>
        <p:nvSpPr>
          <p:cNvPr id="21" name="矩形: 圆角 20">
            <a:extLst>
              <a:ext uri="{FF2B5EF4-FFF2-40B4-BE49-F238E27FC236}">
                <a16:creationId xmlns:a16="http://schemas.microsoft.com/office/drawing/2014/main" id="{CB5C3B54-3573-40B1-BC16-CA74CD9A43DE}"/>
              </a:ext>
            </a:extLst>
          </p:cNvPr>
          <p:cNvSpPr/>
          <p:nvPr/>
        </p:nvSpPr>
        <p:spPr>
          <a:xfrm>
            <a:off x="353291" y="5734673"/>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六、健全人民当家作主制度体系，发展社会主义民主政治</a:t>
            </a:r>
            <a:r>
              <a:rPr lang="zh-CN" altLang="en-US" sz="2000" dirty="0">
                <a:latin typeface="宋体" panose="02010600030101010101" pitchFamily="2" charset="-122"/>
                <a:ea typeface="宋体" panose="02010600030101010101" pitchFamily="2" charset="-122"/>
              </a:rPr>
              <a:t>；</a:t>
            </a:r>
          </a:p>
        </p:txBody>
      </p:sp>
    </p:spTree>
    <p:extLst>
      <p:ext uri="{BB962C8B-B14F-4D97-AF65-F5344CB8AC3E}">
        <p14:creationId xmlns:p14="http://schemas.microsoft.com/office/powerpoint/2010/main" val="23953099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4479925"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十九大报告分为</a:t>
            </a:r>
            <a:r>
              <a:rPr lang="en-US" altLang="zh-CN" sz="2800" b="1" dirty="0">
                <a:solidFill>
                  <a:srgbClr val="C00000"/>
                </a:solidFill>
                <a:latin typeface="微软雅黑" panose="020B0503020204020204" pitchFamily="34" charset="-122"/>
                <a:ea typeface="微软雅黑" panose="020B0503020204020204" pitchFamily="34" charset="-122"/>
              </a:rPr>
              <a:t>13</a:t>
            </a:r>
            <a:r>
              <a:rPr lang="zh-CN" altLang="en-US" sz="2800" b="1" dirty="0">
                <a:solidFill>
                  <a:srgbClr val="C00000"/>
                </a:solidFill>
                <a:latin typeface="微软雅黑" panose="020B0503020204020204" pitchFamily="34" charset="-122"/>
                <a:ea typeface="微软雅黑" panose="020B0503020204020204" pitchFamily="34" charset="-122"/>
              </a:rPr>
              <a:t>部分</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6" name="矩形: 圆角 15">
            <a:extLst>
              <a:ext uri="{FF2B5EF4-FFF2-40B4-BE49-F238E27FC236}">
                <a16:creationId xmlns:a16="http://schemas.microsoft.com/office/drawing/2014/main" id="{B0B1F537-A761-4212-A424-7EC578AD58CC}"/>
              </a:ext>
            </a:extLst>
          </p:cNvPr>
          <p:cNvSpPr/>
          <p:nvPr/>
        </p:nvSpPr>
        <p:spPr>
          <a:xfrm>
            <a:off x="353291" y="920026"/>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七、坚定文化自信，推动社会主义文化繁荣兴盛</a:t>
            </a:r>
            <a:r>
              <a:rPr lang="zh-CN" altLang="en-US" sz="2000" dirty="0">
                <a:latin typeface="宋体" panose="02010600030101010101" pitchFamily="2" charset="-122"/>
                <a:ea typeface="宋体" panose="02010600030101010101" pitchFamily="2" charset="-122"/>
              </a:rPr>
              <a:t>；</a:t>
            </a:r>
          </a:p>
        </p:txBody>
      </p:sp>
      <p:sp>
        <p:nvSpPr>
          <p:cNvPr id="17" name="矩形: 圆角 16">
            <a:extLst>
              <a:ext uri="{FF2B5EF4-FFF2-40B4-BE49-F238E27FC236}">
                <a16:creationId xmlns:a16="http://schemas.microsoft.com/office/drawing/2014/main" id="{7D120E1D-3B12-4B81-BB87-A355D83990FE}"/>
              </a:ext>
            </a:extLst>
          </p:cNvPr>
          <p:cNvSpPr/>
          <p:nvPr/>
        </p:nvSpPr>
        <p:spPr>
          <a:xfrm>
            <a:off x="353291" y="1743691"/>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八、提高保障和改善民生水平，加强和创新社会治理</a:t>
            </a:r>
            <a:r>
              <a:rPr lang="zh-CN" altLang="en-US" sz="2000" dirty="0">
                <a:latin typeface="宋体" panose="02010600030101010101" pitchFamily="2" charset="-122"/>
                <a:ea typeface="宋体" panose="02010600030101010101" pitchFamily="2" charset="-122"/>
              </a:rPr>
              <a:t>；</a:t>
            </a:r>
          </a:p>
        </p:txBody>
      </p:sp>
      <p:sp>
        <p:nvSpPr>
          <p:cNvPr id="18" name="矩形: 圆角 17">
            <a:extLst>
              <a:ext uri="{FF2B5EF4-FFF2-40B4-BE49-F238E27FC236}">
                <a16:creationId xmlns:a16="http://schemas.microsoft.com/office/drawing/2014/main" id="{7F7F1939-97BF-4EC8-A971-B030A6D75A18}"/>
              </a:ext>
            </a:extLst>
          </p:cNvPr>
          <p:cNvSpPr/>
          <p:nvPr/>
        </p:nvSpPr>
        <p:spPr>
          <a:xfrm>
            <a:off x="353291" y="2567356"/>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九、加快生态文明体制改革，建设美丽中国</a:t>
            </a:r>
            <a:r>
              <a:rPr lang="zh-CN" altLang="en-US" sz="2000" dirty="0">
                <a:latin typeface="宋体" panose="02010600030101010101" pitchFamily="2" charset="-122"/>
                <a:ea typeface="宋体" panose="02010600030101010101" pitchFamily="2" charset="-122"/>
              </a:rPr>
              <a:t>；</a:t>
            </a:r>
          </a:p>
        </p:txBody>
      </p:sp>
      <p:sp>
        <p:nvSpPr>
          <p:cNvPr id="19" name="矩形: 圆角 18">
            <a:extLst>
              <a:ext uri="{FF2B5EF4-FFF2-40B4-BE49-F238E27FC236}">
                <a16:creationId xmlns:a16="http://schemas.microsoft.com/office/drawing/2014/main" id="{4FC2D564-915E-4175-BAEC-DF0A57049372}"/>
              </a:ext>
            </a:extLst>
          </p:cNvPr>
          <p:cNvSpPr/>
          <p:nvPr/>
        </p:nvSpPr>
        <p:spPr>
          <a:xfrm>
            <a:off x="353291" y="3391021"/>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十、坚持走中国特色强军之路，全面推进国防和军队现代化</a:t>
            </a:r>
            <a:r>
              <a:rPr lang="zh-CN" altLang="en-US" sz="2000" dirty="0">
                <a:latin typeface="宋体" panose="02010600030101010101" pitchFamily="2" charset="-122"/>
                <a:ea typeface="宋体" panose="02010600030101010101" pitchFamily="2" charset="-122"/>
              </a:rPr>
              <a:t>；</a:t>
            </a:r>
          </a:p>
        </p:txBody>
      </p:sp>
      <p:sp>
        <p:nvSpPr>
          <p:cNvPr id="20" name="矩形: 圆角 19">
            <a:extLst>
              <a:ext uri="{FF2B5EF4-FFF2-40B4-BE49-F238E27FC236}">
                <a16:creationId xmlns:a16="http://schemas.microsoft.com/office/drawing/2014/main" id="{7BB4AC96-C991-4192-95A0-95B3514EBAEE}"/>
              </a:ext>
            </a:extLst>
          </p:cNvPr>
          <p:cNvSpPr/>
          <p:nvPr/>
        </p:nvSpPr>
        <p:spPr>
          <a:xfrm>
            <a:off x="353291" y="4214686"/>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十一、坚持“一国两制”，推进祖国统一</a:t>
            </a:r>
            <a:r>
              <a:rPr lang="zh-CN" altLang="en-US" sz="2000" dirty="0">
                <a:latin typeface="宋体" panose="02010600030101010101" pitchFamily="2" charset="-122"/>
                <a:ea typeface="宋体" panose="02010600030101010101" pitchFamily="2" charset="-122"/>
              </a:rPr>
              <a:t>；</a:t>
            </a:r>
          </a:p>
        </p:txBody>
      </p:sp>
      <p:sp>
        <p:nvSpPr>
          <p:cNvPr id="21" name="矩形: 圆角 20">
            <a:extLst>
              <a:ext uri="{FF2B5EF4-FFF2-40B4-BE49-F238E27FC236}">
                <a16:creationId xmlns:a16="http://schemas.microsoft.com/office/drawing/2014/main" id="{CB5C3B54-3573-40B1-BC16-CA74CD9A43DE}"/>
              </a:ext>
            </a:extLst>
          </p:cNvPr>
          <p:cNvSpPr/>
          <p:nvPr/>
        </p:nvSpPr>
        <p:spPr>
          <a:xfrm>
            <a:off x="353291" y="5038351"/>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十二、坚持和平发展道路，推动构建人类命运共同体</a:t>
            </a:r>
            <a:r>
              <a:rPr lang="zh-CN" altLang="en-US" sz="2000" dirty="0">
                <a:latin typeface="宋体" panose="02010600030101010101" pitchFamily="2" charset="-122"/>
                <a:ea typeface="宋体" panose="02010600030101010101" pitchFamily="2" charset="-122"/>
              </a:rPr>
              <a:t>；</a:t>
            </a:r>
          </a:p>
        </p:txBody>
      </p:sp>
      <p:sp>
        <p:nvSpPr>
          <p:cNvPr id="22" name="矩形: 圆角 21">
            <a:extLst>
              <a:ext uri="{FF2B5EF4-FFF2-40B4-BE49-F238E27FC236}">
                <a16:creationId xmlns:a16="http://schemas.microsoft.com/office/drawing/2014/main" id="{7CD7095F-14B6-40DC-802B-03B51020A2ED}"/>
              </a:ext>
            </a:extLst>
          </p:cNvPr>
          <p:cNvSpPr/>
          <p:nvPr/>
        </p:nvSpPr>
        <p:spPr>
          <a:xfrm>
            <a:off x="353291" y="5825147"/>
            <a:ext cx="10079182" cy="69272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2000" dirty="0">
                <a:latin typeface="宋体" panose="02010600030101010101" pitchFamily="2" charset="-122"/>
                <a:ea typeface="宋体" panose="02010600030101010101" pitchFamily="2" charset="-122"/>
              </a:rPr>
              <a:t>十三、坚定不移全面从严治党，不断提高党的执政能力和领导水平</a:t>
            </a:r>
            <a:r>
              <a:rPr lang="zh-CN" altLang="en-US" sz="2000" dirty="0">
                <a:latin typeface="宋体" panose="02010600030101010101" pitchFamily="2" charset="-122"/>
                <a:ea typeface="宋体" panose="02010600030101010101" pitchFamily="2" charset="-122"/>
              </a:rPr>
              <a:t>。</a:t>
            </a:r>
          </a:p>
        </p:txBody>
      </p:sp>
    </p:spTree>
    <p:extLst>
      <p:ext uri="{BB962C8B-B14F-4D97-AF65-F5344CB8AC3E}">
        <p14:creationId xmlns:p14="http://schemas.microsoft.com/office/powerpoint/2010/main" val="3417447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B639C913-0F17-4871-ACA2-FB9DE6894385}"/>
              </a:ext>
            </a:extLst>
          </p:cNvPr>
          <p:cNvSpPr/>
          <p:nvPr/>
        </p:nvSpPr>
        <p:spPr>
          <a:xfrm>
            <a:off x="0" y="2138067"/>
            <a:ext cx="12192000" cy="2119744"/>
          </a:xfrm>
          <a:prstGeom prst="rect">
            <a:avLst/>
          </a:prstGeom>
          <a:solidFill>
            <a:srgbClr val="7B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91DBF212-D059-45E7-910B-C7D9AC83EB91}"/>
              </a:ext>
            </a:extLst>
          </p:cNvPr>
          <p:cNvSpPr/>
          <p:nvPr/>
        </p:nvSpPr>
        <p:spPr>
          <a:xfrm>
            <a:off x="1066800" y="2138068"/>
            <a:ext cx="2133600" cy="2119744"/>
          </a:xfrm>
          <a:prstGeom prst="rect">
            <a:avLst/>
          </a:prstGeom>
          <a:solidFill>
            <a:srgbClr val="FE1B0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01BFBB4F-D0F7-4482-B589-B299E31C0E20}"/>
              </a:ext>
            </a:extLst>
          </p:cNvPr>
          <p:cNvSpPr txBox="1"/>
          <p:nvPr/>
        </p:nvSpPr>
        <p:spPr>
          <a:xfrm>
            <a:off x="3647209" y="2660909"/>
            <a:ext cx="8097982" cy="923330"/>
          </a:xfrm>
          <a:prstGeom prst="rect">
            <a:avLst/>
          </a:prstGeom>
          <a:noFill/>
        </p:spPr>
        <p:txBody>
          <a:bodyPr wrap="square" rtlCol="0">
            <a:spAutoFit/>
          </a:bodyPr>
          <a:lstStyle/>
          <a:p>
            <a:r>
              <a:rPr lang="zh-CN" altLang="en-US" sz="5400" b="1" dirty="0">
                <a:solidFill>
                  <a:schemeClr val="bg1"/>
                </a:solidFill>
                <a:latin typeface="微软雅黑" panose="020B0503020204020204" pitchFamily="34" charset="-122"/>
                <a:ea typeface="微软雅黑" panose="020B0503020204020204" pitchFamily="34" charset="-122"/>
              </a:rPr>
              <a:t>中国特色社会主义新时代</a:t>
            </a:r>
          </a:p>
        </p:txBody>
      </p:sp>
      <p:sp>
        <p:nvSpPr>
          <p:cNvPr id="16" name="文本框 15">
            <a:extLst>
              <a:ext uri="{FF2B5EF4-FFF2-40B4-BE49-F238E27FC236}">
                <a16:creationId xmlns:a16="http://schemas.microsoft.com/office/drawing/2014/main" id="{531AC23E-05AF-4B13-BFC9-B6EFD398386F}"/>
              </a:ext>
            </a:extLst>
          </p:cNvPr>
          <p:cNvSpPr txBox="1"/>
          <p:nvPr/>
        </p:nvSpPr>
        <p:spPr>
          <a:xfrm>
            <a:off x="1416627" y="2399299"/>
            <a:ext cx="1433946" cy="1446550"/>
          </a:xfrm>
          <a:prstGeom prst="rect">
            <a:avLst/>
          </a:prstGeom>
          <a:noFill/>
        </p:spPr>
        <p:txBody>
          <a:bodyPr wrap="square" rtlCol="0">
            <a:spAutoFit/>
          </a:bodyPr>
          <a:lstStyle/>
          <a:p>
            <a:r>
              <a:rPr lang="en-US" altLang="zh-CN" sz="8800" b="1" dirty="0">
                <a:solidFill>
                  <a:schemeClr val="bg1"/>
                </a:solidFill>
              </a:rPr>
              <a:t>02</a:t>
            </a:r>
            <a:endParaRPr lang="zh-CN" altLang="en-US" sz="8800" b="1" dirty="0">
              <a:solidFill>
                <a:schemeClr val="bg1"/>
              </a:solidFill>
            </a:endParaRPr>
          </a:p>
        </p:txBody>
      </p:sp>
    </p:spTree>
    <p:extLst>
      <p:ext uri="{BB962C8B-B14F-4D97-AF65-F5344CB8AC3E}">
        <p14:creationId xmlns:p14="http://schemas.microsoft.com/office/powerpoint/2010/main" val="6075375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560315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中国特色社会主义新时代</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6" name="文本框 15">
            <a:extLst>
              <a:ext uri="{FF2B5EF4-FFF2-40B4-BE49-F238E27FC236}">
                <a16:creationId xmlns:a16="http://schemas.microsoft.com/office/drawing/2014/main" id="{06539396-B8E5-4B28-9105-365766DBD24A}"/>
              </a:ext>
            </a:extLst>
          </p:cNvPr>
          <p:cNvSpPr txBox="1"/>
          <p:nvPr/>
        </p:nvSpPr>
        <p:spPr>
          <a:xfrm>
            <a:off x="781477" y="1170766"/>
            <a:ext cx="10336795" cy="523220"/>
          </a:xfrm>
          <a:prstGeom prst="rect">
            <a:avLst/>
          </a:prstGeom>
          <a:noFill/>
        </p:spPr>
        <p:txBody>
          <a:bodyPr wrap="square" rtlCol="0">
            <a:spAutoFit/>
          </a:bodyPr>
          <a:lstStyle/>
          <a:p>
            <a:r>
              <a:rPr lang="zh-CN" altLang="zh-CN" sz="2800" b="1" dirty="0">
                <a:latin typeface="微软雅黑" panose="020B0503020204020204" pitchFamily="34" charset="-122"/>
                <a:ea typeface="微软雅黑" panose="020B0503020204020204" pitchFamily="34" charset="-122"/>
              </a:rPr>
              <a:t>中国特色社会主义进入了新时代，这是我国发展新的历史方位</a:t>
            </a:r>
            <a:r>
              <a:rPr lang="zh-CN" altLang="en-US" sz="2800" b="1" dirty="0">
                <a:latin typeface="微软雅黑" panose="020B0503020204020204" pitchFamily="34" charset="-122"/>
                <a:ea typeface="微软雅黑" panose="020B0503020204020204" pitchFamily="34" charset="-122"/>
              </a:rPr>
              <a:t>。</a:t>
            </a:r>
          </a:p>
        </p:txBody>
      </p:sp>
      <p:sp>
        <p:nvSpPr>
          <p:cNvPr id="17" name="文本框 16">
            <a:extLst>
              <a:ext uri="{FF2B5EF4-FFF2-40B4-BE49-F238E27FC236}">
                <a16:creationId xmlns:a16="http://schemas.microsoft.com/office/drawing/2014/main" id="{12DDFE6B-6068-4BFD-8A73-2D0CB6D7D082}"/>
              </a:ext>
            </a:extLst>
          </p:cNvPr>
          <p:cNvSpPr txBox="1"/>
          <p:nvPr/>
        </p:nvSpPr>
        <p:spPr>
          <a:xfrm>
            <a:off x="781477" y="2539663"/>
            <a:ext cx="10924309" cy="440120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是承前启后、继往开来、在新的历史条件下继续夺取中国特色社会主义伟大胜利的时代，</a:t>
            </a:r>
            <a:endParaRPr lang="en-US" altLang="zh-CN" sz="2400" b="1"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是决胜全面建成小康社会、进而全面建设社会主义现代化强国的时代，</a:t>
            </a:r>
            <a:endParaRPr lang="en-US" altLang="zh-CN" sz="2400" b="1"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是全国各族人民团结奋斗、不断创造美好生活、逐步实现全体人民共同富裕的时代，</a:t>
            </a:r>
            <a:endParaRPr lang="en-US" altLang="zh-CN" sz="2400" b="1"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是全体中华儿女勠力同心、奋力实现中华民族伟大复兴中国梦的时代，</a:t>
            </a:r>
            <a:endParaRPr lang="en-US" altLang="zh-CN" sz="2400" b="1"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zh-CN" sz="2400" b="1" dirty="0">
                <a:latin typeface="微软雅黑" panose="020B0503020204020204" pitchFamily="34" charset="-122"/>
                <a:ea typeface="微软雅黑" panose="020B0503020204020204" pitchFamily="34" charset="-122"/>
              </a:rPr>
              <a:t>是我国日益走近世界舞台中央、不断为人类作出更大贡献的时代。</a:t>
            </a:r>
          </a:p>
          <a:p>
            <a:endParaRPr lang="zh-CN" altLang="en-US" sz="2800" b="1" dirty="0">
              <a:solidFill>
                <a:srgbClr val="FF0000"/>
              </a:solidFill>
              <a:latin typeface="宋体" panose="02010600030101010101" pitchFamily="2" charset="-122"/>
              <a:ea typeface="宋体" panose="02010600030101010101" pitchFamily="2" charset="-122"/>
            </a:endParaRPr>
          </a:p>
        </p:txBody>
      </p:sp>
      <p:sp>
        <p:nvSpPr>
          <p:cNvPr id="5" name="矩形: 圆角 4">
            <a:extLst>
              <a:ext uri="{FF2B5EF4-FFF2-40B4-BE49-F238E27FC236}">
                <a16:creationId xmlns:a16="http://schemas.microsoft.com/office/drawing/2014/main" id="{8E7DA432-1E64-4993-84DE-32FEC42205C7}"/>
              </a:ext>
            </a:extLst>
          </p:cNvPr>
          <p:cNvSpPr/>
          <p:nvPr/>
        </p:nvSpPr>
        <p:spPr>
          <a:xfrm>
            <a:off x="865909" y="1820862"/>
            <a:ext cx="2168236" cy="718801"/>
          </a:xfrm>
          <a:prstGeom prst="roundRect">
            <a:avLst/>
          </a:prstGeom>
          <a:solidFill>
            <a:srgbClr val="DB271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latin typeface="宋体" panose="02010600030101010101" pitchFamily="2" charset="-122"/>
                <a:ea typeface="宋体" panose="02010600030101010101" pitchFamily="2" charset="-122"/>
              </a:rPr>
              <a:t>这个新时代</a:t>
            </a:r>
          </a:p>
        </p:txBody>
      </p:sp>
    </p:spTree>
    <p:extLst>
      <p:ext uri="{BB962C8B-B14F-4D97-AF65-F5344CB8AC3E}">
        <p14:creationId xmlns:p14="http://schemas.microsoft.com/office/powerpoint/2010/main" val="1741885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extBox 30">
            <a:extLst>
              <a:ext uri="{FF2B5EF4-FFF2-40B4-BE49-F238E27FC236}">
                <a16:creationId xmlns:a16="http://schemas.microsoft.com/office/drawing/2014/main" id="{6A0F317A-7FDA-4AD1-9850-C6C103F73F88}"/>
              </a:ext>
            </a:extLst>
          </p:cNvPr>
          <p:cNvSpPr txBox="1">
            <a:spLocks noChangeArrowheads="1"/>
          </p:cNvSpPr>
          <p:nvPr/>
        </p:nvSpPr>
        <p:spPr bwMode="auto">
          <a:xfrm>
            <a:off x="236538" y="280988"/>
            <a:ext cx="560315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2800" b="1" dirty="0">
                <a:solidFill>
                  <a:srgbClr val="C00000"/>
                </a:solidFill>
                <a:latin typeface="微软雅黑" panose="020B0503020204020204" pitchFamily="34" charset="-122"/>
                <a:ea typeface="微软雅黑" panose="020B0503020204020204" pitchFamily="34" charset="-122"/>
              </a:rPr>
              <a:t>中国特色社会主义进入新时代</a:t>
            </a:r>
            <a:endParaRPr lang="zh-CN" altLang="en-US" sz="1100" dirty="0">
              <a:solidFill>
                <a:srgbClr val="C00000"/>
              </a:solidFill>
              <a:latin typeface="微软雅黑" panose="020B0503020204020204" pitchFamily="34" charset="-122"/>
              <a:ea typeface="微软雅黑" panose="020B0503020204020204" pitchFamily="34" charset="-122"/>
            </a:endParaRPr>
          </a:p>
        </p:txBody>
      </p:sp>
      <p:sp>
        <p:nvSpPr>
          <p:cNvPr id="3" name="矩形 2">
            <a:extLst>
              <a:ext uri="{FF2B5EF4-FFF2-40B4-BE49-F238E27FC236}">
                <a16:creationId xmlns:a16="http://schemas.microsoft.com/office/drawing/2014/main" id="{B73BC743-EF7A-4082-86B8-7FACC1D9373B}"/>
              </a:ext>
            </a:extLst>
          </p:cNvPr>
          <p:cNvSpPr/>
          <p:nvPr/>
        </p:nvSpPr>
        <p:spPr>
          <a:xfrm>
            <a:off x="107950" y="360363"/>
            <a:ext cx="66675" cy="350837"/>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cxnSp>
        <p:nvCxnSpPr>
          <p:cNvPr id="4" name="直接连接符 3">
            <a:extLst>
              <a:ext uri="{FF2B5EF4-FFF2-40B4-BE49-F238E27FC236}">
                <a16:creationId xmlns:a16="http://schemas.microsoft.com/office/drawing/2014/main" id="{90CA8F6D-A686-4658-93C0-756AE30BB18A}"/>
              </a:ext>
            </a:extLst>
          </p:cNvPr>
          <p:cNvCxnSpPr>
            <a:cxnSpLocks/>
          </p:cNvCxnSpPr>
          <p:nvPr/>
        </p:nvCxnSpPr>
        <p:spPr>
          <a:xfrm flipV="1">
            <a:off x="443345" y="796636"/>
            <a:ext cx="10674928" cy="27710"/>
          </a:xfrm>
          <a:prstGeom prst="line">
            <a:avLst/>
          </a:prstGeom>
          <a:ln w="22225">
            <a:solidFill>
              <a:srgbClr val="FF0000"/>
            </a:solidFill>
          </a:ln>
        </p:spPr>
        <p:style>
          <a:lnRef idx="1">
            <a:schemeClr val="accent1"/>
          </a:lnRef>
          <a:fillRef idx="0">
            <a:schemeClr val="accent1"/>
          </a:fillRef>
          <a:effectRef idx="0">
            <a:schemeClr val="accent1"/>
          </a:effectRef>
          <a:fontRef idx="minor">
            <a:schemeClr val="tx1"/>
          </a:fontRef>
        </p:style>
      </p:cxnSp>
      <p:pic>
        <p:nvPicPr>
          <p:cNvPr id="7" name="图片 6">
            <a:extLst>
              <a:ext uri="{FF2B5EF4-FFF2-40B4-BE49-F238E27FC236}">
                <a16:creationId xmlns:a16="http://schemas.microsoft.com/office/drawing/2014/main" id="{4420EFB1-EAB0-41D5-8A9E-F503DF07ABB6}"/>
              </a:ext>
            </a:extLst>
          </p:cNvPr>
          <p:cNvPicPr>
            <a:picLocks noChangeAspect="1"/>
          </p:cNvPicPr>
          <p:nvPr/>
        </p:nvPicPr>
        <p:blipFill rotWithShape="1">
          <a:blip r:embed="rId3" cstate="screen"/>
          <a:srcRect/>
          <a:stretch>
            <a:fillRect/>
          </a:stretch>
        </p:blipFill>
        <p:spPr>
          <a:xfrm>
            <a:off x="11081029" y="-50252"/>
            <a:ext cx="1110971" cy="874598"/>
          </a:xfrm>
          <a:prstGeom prst="rect">
            <a:avLst/>
          </a:prstGeom>
        </p:spPr>
      </p:pic>
      <p:grpSp>
        <p:nvGrpSpPr>
          <p:cNvPr id="9" name="Group 25">
            <a:extLst>
              <a:ext uri="{FF2B5EF4-FFF2-40B4-BE49-F238E27FC236}">
                <a16:creationId xmlns:a16="http://schemas.microsoft.com/office/drawing/2014/main" id="{F53839D3-3B80-4801-9412-65EDFC6AD919}"/>
              </a:ext>
            </a:extLst>
          </p:cNvPr>
          <p:cNvGrpSpPr>
            <a:grpSpLocks/>
          </p:cNvGrpSpPr>
          <p:nvPr/>
        </p:nvGrpSpPr>
        <p:grpSpPr bwMode="auto">
          <a:xfrm>
            <a:off x="0" y="6613554"/>
            <a:ext cx="12192000" cy="244446"/>
            <a:chOff x="0" y="3474720"/>
            <a:chExt cx="10261600" cy="71120"/>
          </a:xfrm>
        </p:grpSpPr>
        <p:sp>
          <p:nvSpPr>
            <p:cNvPr id="10" name="Rectangle 26">
              <a:extLst>
                <a:ext uri="{FF2B5EF4-FFF2-40B4-BE49-F238E27FC236}">
                  <a16:creationId xmlns:a16="http://schemas.microsoft.com/office/drawing/2014/main" id="{54C0F41B-79E6-49FF-A9C4-522495C5504C}"/>
                </a:ext>
              </a:extLst>
            </p:cNvPr>
            <p:cNvSpPr/>
            <p:nvPr/>
          </p:nvSpPr>
          <p:spPr>
            <a:xfrm>
              <a:off x="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1" name="Rectangle 27">
              <a:extLst>
                <a:ext uri="{FF2B5EF4-FFF2-40B4-BE49-F238E27FC236}">
                  <a16:creationId xmlns:a16="http://schemas.microsoft.com/office/drawing/2014/main" id="{2E227D4D-6F2E-4F70-A0E5-F8D4D199D096}"/>
                </a:ext>
              </a:extLst>
            </p:cNvPr>
            <p:cNvSpPr/>
            <p:nvPr/>
          </p:nvSpPr>
          <p:spPr>
            <a:xfrm>
              <a:off x="2052320" y="3474720"/>
              <a:ext cx="2052320" cy="71120"/>
            </a:xfrm>
            <a:prstGeom prst="rect">
              <a:avLst/>
            </a:prstGeom>
            <a:solidFill>
              <a:srgbClr val="FA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2" name="Rectangle 28">
              <a:extLst>
                <a:ext uri="{FF2B5EF4-FFF2-40B4-BE49-F238E27FC236}">
                  <a16:creationId xmlns:a16="http://schemas.microsoft.com/office/drawing/2014/main" id="{2AF50AB2-5BF7-450B-87C1-1D1BA146A026}"/>
                </a:ext>
              </a:extLst>
            </p:cNvPr>
            <p:cNvSpPr/>
            <p:nvPr/>
          </p:nvSpPr>
          <p:spPr>
            <a:xfrm>
              <a:off x="410464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3" name="Rectangle 29">
              <a:extLst>
                <a:ext uri="{FF2B5EF4-FFF2-40B4-BE49-F238E27FC236}">
                  <a16:creationId xmlns:a16="http://schemas.microsoft.com/office/drawing/2014/main" id="{E6301685-3789-4F1C-A2D0-7E74D3B094B0}"/>
                </a:ext>
              </a:extLst>
            </p:cNvPr>
            <p:cNvSpPr/>
            <p:nvPr/>
          </p:nvSpPr>
          <p:spPr>
            <a:xfrm>
              <a:off x="615696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sp>
          <p:nvSpPr>
            <p:cNvPr id="14" name="Rectangle 30">
              <a:extLst>
                <a:ext uri="{FF2B5EF4-FFF2-40B4-BE49-F238E27FC236}">
                  <a16:creationId xmlns:a16="http://schemas.microsoft.com/office/drawing/2014/main" id="{6A7D619A-8D66-4EA1-94EB-55780E408B9E}"/>
                </a:ext>
              </a:extLst>
            </p:cNvPr>
            <p:cNvSpPr/>
            <p:nvPr/>
          </p:nvSpPr>
          <p:spPr>
            <a:xfrm>
              <a:off x="8209280" y="3474720"/>
              <a:ext cx="2052320" cy="7112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a:p>
          </p:txBody>
        </p:sp>
      </p:grpSp>
      <p:sp>
        <p:nvSpPr>
          <p:cNvPr id="17" name="文本框 16">
            <a:extLst>
              <a:ext uri="{FF2B5EF4-FFF2-40B4-BE49-F238E27FC236}">
                <a16:creationId xmlns:a16="http://schemas.microsoft.com/office/drawing/2014/main" id="{12DDFE6B-6068-4BFD-8A73-2D0CB6D7D082}"/>
              </a:ext>
            </a:extLst>
          </p:cNvPr>
          <p:cNvSpPr txBox="1"/>
          <p:nvPr/>
        </p:nvSpPr>
        <p:spPr>
          <a:xfrm>
            <a:off x="4949462" y="1558763"/>
            <a:ext cx="6927272" cy="3046988"/>
          </a:xfrm>
          <a:prstGeom prst="rect">
            <a:avLst/>
          </a:prstGeom>
          <a:noFill/>
        </p:spPr>
        <p:txBody>
          <a:bodyPr wrap="square" rtlCol="0">
            <a:spAutoFit/>
          </a:bodyPr>
          <a:lstStyle/>
          <a:p>
            <a:r>
              <a:rPr lang="zh-CN" altLang="en-US" sz="3200" b="1" dirty="0">
                <a:latin typeface="微软雅黑" panose="020B0503020204020204" pitchFamily="34" charset="-122"/>
                <a:ea typeface="微软雅黑" panose="020B0503020204020204" pitchFamily="34" charset="-122"/>
              </a:rPr>
              <a:t>习近平同志指出：</a:t>
            </a:r>
            <a:r>
              <a:rPr lang="zh-CN" altLang="zh-CN" sz="3200" b="1" dirty="0">
                <a:latin typeface="微软雅黑" panose="020B0503020204020204" pitchFamily="34" charset="-122"/>
                <a:ea typeface="微软雅黑" panose="020B0503020204020204" pitchFamily="34" charset="-122"/>
              </a:rPr>
              <a:t>全党同志一定要登高望远、居安思危，勇于变革、勇于创新，永不僵化、永不停滞，团结带领全国各族人民决胜全面建成小康社会，奋力夺取新时代中国特色社会主义伟大胜利。</a:t>
            </a:r>
            <a:endParaRPr lang="zh-CN" altLang="en-US" sz="3200" b="1" dirty="0">
              <a:solidFill>
                <a:srgbClr val="FF0000"/>
              </a:solidFill>
              <a:latin typeface="微软雅黑" panose="020B0503020204020204" pitchFamily="34" charset="-122"/>
              <a:ea typeface="微软雅黑" panose="020B0503020204020204" pitchFamily="34" charset="-122"/>
            </a:endParaRPr>
          </a:p>
        </p:txBody>
      </p:sp>
      <p:sp>
        <p:nvSpPr>
          <p:cNvPr id="18" name="箭头: 右 17">
            <a:extLst>
              <a:ext uri="{FF2B5EF4-FFF2-40B4-BE49-F238E27FC236}">
                <a16:creationId xmlns:a16="http://schemas.microsoft.com/office/drawing/2014/main" id="{27734147-6210-4370-BBA7-A412A108BED8}"/>
              </a:ext>
            </a:extLst>
          </p:cNvPr>
          <p:cNvSpPr/>
          <p:nvPr/>
        </p:nvSpPr>
        <p:spPr>
          <a:xfrm rot="18889840">
            <a:off x="1966456" y="1575419"/>
            <a:ext cx="3568309" cy="2719392"/>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a:latin typeface="宋体" panose="02010600030101010101" pitchFamily="2" charset="-122"/>
                <a:ea typeface="宋体" panose="02010600030101010101" pitchFamily="2" charset="-122"/>
              </a:rPr>
              <a:t>     新时代</a:t>
            </a:r>
            <a:endParaRPr lang="zh-CN" altLang="en-US" sz="2400" b="1" dirty="0">
              <a:latin typeface="宋体" panose="02010600030101010101" pitchFamily="2" charset="-122"/>
              <a:ea typeface="宋体" panose="02010600030101010101" pitchFamily="2" charset="-122"/>
            </a:endParaRPr>
          </a:p>
        </p:txBody>
      </p:sp>
      <p:sp>
        <p:nvSpPr>
          <p:cNvPr id="15" name="箭头: 右 14">
            <a:extLst>
              <a:ext uri="{FF2B5EF4-FFF2-40B4-BE49-F238E27FC236}">
                <a16:creationId xmlns:a16="http://schemas.microsoft.com/office/drawing/2014/main" id="{44D29DAB-3D1A-4740-A5C5-210090E38958}"/>
              </a:ext>
            </a:extLst>
          </p:cNvPr>
          <p:cNvSpPr/>
          <p:nvPr/>
        </p:nvSpPr>
        <p:spPr>
          <a:xfrm rot="18889840">
            <a:off x="-11052" y="3166006"/>
            <a:ext cx="3979242" cy="2982378"/>
          </a:xfrm>
          <a:prstGeom prst="righ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latin typeface="宋体" panose="02010600030101010101" pitchFamily="2" charset="-122"/>
                <a:ea typeface="宋体" panose="02010600030101010101" pitchFamily="2" charset="-122"/>
              </a:rPr>
              <a:t>中国特色社会主义</a:t>
            </a:r>
          </a:p>
        </p:txBody>
      </p:sp>
    </p:spTree>
    <p:extLst>
      <p:ext uri="{BB962C8B-B14F-4D97-AF65-F5344CB8AC3E}">
        <p14:creationId xmlns:p14="http://schemas.microsoft.com/office/powerpoint/2010/main" val="308001139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H" val="20170315202758"/>
  <p:tag name="MH_LIBRARY" val="GRAPHIC"/>
  <p:tag name="MH_TYPE" val="SubTitle"/>
  <p:tag name="MH_ORDER" val="4"/>
</p:tagLst>
</file>

<file path=ppt/tags/tag2.xml><?xml version="1.0" encoding="utf-8"?>
<p:tagLst xmlns:a="http://schemas.openxmlformats.org/drawingml/2006/main" xmlns:r="http://schemas.openxmlformats.org/officeDocument/2006/relationships" xmlns:p="http://schemas.openxmlformats.org/presentationml/2006/main">
  <p:tag name="MH" val="20170315202758"/>
  <p:tag name="MH_LIBRARY" val="GRAPHIC"/>
  <p:tag name="MH_TYPE" val="SubTitle"/>
  <p:tag name="MH_ORDER" val="2"/>
</p:tagLst>
</file>

<file path=ppt/tags/tag3.xml><?xml version="1.0" encoding="utf-8"?>
<p:tagLst xmlns:a="http://schemas.openxmlformats.org/drawingml/2006/main" xmlns:r="http://schemas.openxmlformats.org/officeDocument/2006/relationships" xmlns:p="http://schemas.openxmlformats.org/presentationml/2006/main">
  <p:tag name="MH" val="20170315202758"/>
  <p:tag name="MH_LIBRARY" val="GRAPHIC"/>
  <p:tag name="MH_TYPE" val="SubTitle"/>
  <p:tag name="MH_ORDER" val="1"/>
</p:tagLst>
</file>

<file path=ppt/tags/tag4.xml><?xml version="1.0" encoding="utf-8"?>
<p:tagLst xmlns:a="http://schemas.openxmlformats.org/drawingml/2006/main" xmlns:r="http://schemas.openxmlformats.org/officeDocument/2006/relationships" xmlns:p="http://schemas.openxmlformats.org/presentationml/2006/main">
  <p:tag name="MH" val="20170315202758"/>
  <p:tag name="MH_LIBRARY" val="GRAPHIC"/>
  <p:tag name="MH_TYPE" val="SubTitle"/>
  <p:tag name="MH_ORDER" val="3"/>
</p:tagLst>
</file>

<file path=ppt/theme/theme1.xml><?xml version="1.0" encoding="utf-8"?>
<a:theme xmlns:a="http://schemas.openxmlformats.org/drawingml/2006/main" name="Office 主题​​">
  <a:themeElements>
    <a:clrScheme name="Office">
      <a:dk1>
        <a:sysClr val="windowText" lastClr="000000"/>
      </a:dk1>
      <a:lt1>
        <a:sysClr val="window" lastClr="CAEACE"/>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CAEACE"/>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305</TotalTime>
  <Words>2554</Words>
  <Application>Microsoft Office PowerPoint</Application>
  <PresentationFormat>宽屏</PresentationFormat>
  <Paragraphs>205</Paragraphs>
  <Slides>36</Slides>
  <Notes>34</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36</vt:i4>
      </vt:variant>
    </vt:vector>
  </HeadingPairs>
  <TitlesOfParts>
    <vt:vector size="46" baseType="lpstr">
      <vt:lpstr>等线</vt:lpstr>
      <vt:lpstr>等线 Light</vt:lpstr>
      <vt:lpstr>宋体</vt:lpstr>
      <vt:lpstr>微软雅黑</vt:lpstr>
      <vt:lpstr>Arial</vt:lpstr>
      <vt:lpstr>Calibri</vt:lpstr>
      <vt:lpstr>Impact</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柯伟扬</dc:creator>
  <cp:lastModifiedBy>柯伟扬</cp:lastModifiedBy>
  <cp:revision>196</cp:revision>
  <dcterms:created xsi:type="dcterms:W3CDTF">2017-10-27T00:48:49Z</dcterms:created>
  <dcterms:modified xsi:type="dcterms:W3CDTF">2017-10-28T00:17:06Z</dcterms:modified>
</cp:coreProperties>
</file>

<file path=docProps/thumbnail.jpeg>
</file>